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
  </p:notesMasterIdLst>
  <p:handoutMasterIdLst>
    <p:handoutMasterId r:id="rId21"/>
  </p:handoutMasterIdLst>
  <p:sldIdLst>
    <p:sldId id="295" r:id="rId2"/>
    <p:sldId id="310" r:id="rId3"/>
    <p:sldId id="323" r:id="rId4"/>
    <p:sldId id="298" r:id="rId5"/>
    <p:sldId id="313" r:id="rId6"/>
    <p:sldId id="314" r:id="rId7"/>
    <p:sldId id="315" r:id="rId8"/>
    <p:sldId id="316" r:id="rId9"/>
    <p:sldId id="317" r:id="rId10"/>
    <p:sldId id="318" r:id="rId11"/>
    <p:sldId id="319" r:id="rId12"/>
    <p:sldId id="320" r:id="rId13"/>
    <p:sldId id="321" r:id="rId14"/>
    <p:sldId id="301" r:id="rId15"/>
    <p:sldId id="324" r:id="rId16"/>
    <p:sldId id="328" r:id="rId17"/>
    <p:sldId id="325" r:id="rId18"/>
    <p:sldId id="326" r:id="rId19"/>
  </p:sldIdLst>
  <p:sldSz cx="9906000" cy="6858000" type="A4"/>
  <p:notesSz cx="9866313" cy="67357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4D0"/>
    <a:srgbClr val="EBECB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550" autoAdjust="0"/>
  </p:normalViewPr>
  <p:slideViewPr>
    <p:cSldViewPr>
      <p:cViewPr varScale="1">
        <p:scale>
          <a:sx n="62" d="100"/>
          <a:sy n="62" d="100"/>
        </p:scale>
        <p:origin x="-372" y="-9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fss055\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GB"/>
            </a:pPr>
            <a:r>
              <a:rPr lang="en-GB"/>
              <a:t>Inspections</a:t>
            </a:r>
          </a:p>
        </c:rich>
      </c:tx>
      <c:layout/>
    </c:title>
    <c:view3D>
      <c:perspective val="30"/>
    </c:view3D>
    <c:plotArea>
      <c:layout/>
      <c:bar3DChart>
        <c:barDir val="col"/>
        <c:grouping val="standard"/>
        <c:ser>
          <c:idx val="0"/>
          <c:order val="0"/>
          <c:tx>
            <c:strRef>
              <c:f>Sheet1!$A$3</c:f>
              <c:strCache>
                <c:ptCount val="1"/>
                <c:pt idx="0">
                  <c:v>Outlet</c:v>
                </c:pt>
              </c:strCache>
            </c:strRef>
          </c:tx>
          <c:cat>
            <c:numRef>
              <c:f>Sheet1!$B$2:$G$2</c:f>
              <c:numCache>
                <c:formatCode>General</c:formatCode>
                <c:ptCount val="6"/>
                <c:pt idx="0">
                  <c:v>2009</c:v>
                </c:pt>
                <c:pt idx="1">
                  <c:v>2010</c:v>
                </c:pt>
                <c:pt idx="2">
                  <c:v>2011</c:v>
                </c:pt>
                <c:pt idx="3">
                  <c:v>2012</c:v>
                </c:pt>
                <c:pt idx="4">
                  <c:v>2013</c:v>
                </c:pt>
                <c:pt idx="5">
                  <c:v>2014</c:v>
                </c:pt>
              </c:numCache>
            </c:numRef>
          </c:cat>
          <c:val>
            <c:numRef>
              <c:f>Sheet1!$B$3:$G$3</c:f>
              <c:numCache>
                <c:formatCode>General</c:formatCode>
                <c:ptCount val="6"/>
                <c:pt idx="0">
                  <c:v>47</c:v>
                </c:pt>
                <c:pt idx="1">
                  <c:v>24</c:v>
                </c:pt>
                <c:pt idx="2">
                  <c:v>28</c:v>
                </c:pt>
                <c:pt idx="3">
                  <c:v>33</c:v>
                </c:pt>
                <c:pt idx="4">
                  <c:v>17</c:v>
                </c:pt>
                <c:pt idx="5">
                  <c:v>15</c:v>
                </c:pt>
              </c:numCache>
            </c:numRef>
          </c:val>
        </c:ser>
        <c:ser>
          <c:idx val="1"/>
          <c:order val="1"/>
          <c:tx>
            <c:strRef>
              <c:f>Sheet1!$A$4</c:f>
              <c:strCache>
                <c:ptCount val="1"/>
                <c:pt idx="0">
                  <c:v>Products</c:v>
                </c:pt>
              </c:strCache>
            </c:strRef>
          </c:tx>
          <c:cat>
            <c:numRef>
              <c:f>Sheet1!$B$2:$G$2</c:f>
              <c:numCache>
                <c:formatCode>General</c:formatCode>
                <c:ptCount val="6"/>
                <c:pt idx="0">
                  <c:v>2009</c:v>
                </c:pt>
                <c:pt idx="1">
                  <c:v>2010</c:v>
                </c:pt>
                <c:pt idx="2">
                  <c:v>2011</c:v>
                </c:pt>
                <c:pt idx="3">
                  <c:v>2012</c:v>
                </c:pt>
                <c:pt idx="4">
                  <c:v>2013</c:v>
                </c:pt>
                <c:pt idx="5">
                  <c:v>2014</c:v>
                </c:pt>
              </c:numCache>
            </c:numRef>
          </c:cat>
          <c:val>
            <c:numRef>
              <c:f>Sheet1!$B$4:$G$4</c:f>
              <c:numCache>
                <c:formatCode>General</c:formatCode>
                <c:ptCount val="6"/>
                <c:pt idx="0">
                  <c:v>178</c:v>
                </c:pt>
                <c:pt idx="1">
                  <c:v>91</c:v>
                </c:pt>
                <c:pt idx="2">
                  <c:v>117</c:v>
                </c:pt>
                <c:pt idx="3">
                  <c:v>214</c:v>
                </c:pt>
                <c:pt idx="4">
                  <c:v>93</c:v>
                </c:pt>
                <c:pt idx="5">
                  <c:v>121</c:v>
                </c:pt>
              </c:numCache>
            </c:numRef>
          </c:val>
        </c:ser>
        <c:shape val="cylinder"/>
        <c:axId val="73643136"/>
        <c:axId val="73644672"/>
        <c:axId val="73191424"/>
      </c:bar3DChart>
      <c:catAx>
        <c:axId val="73643136"/>
        <c:scaling>
          <c:orientation val="minMax"/>
        </c:scaling>
        <c:delete val="1"/>
        <c:axPos val="b"/>
        <c:numFmt formatCode="General" sourceLinked="1"/>
        <c:majorTickMark val="none"/>
        <c:tickLblPos val="none"/>
        <c:crossAx val="73644672"/>
        <c:crosses val="autoZero"/>
        <c:auto val="1"/>
        <c:lblAlgn val="ctr"/>
        <c:lblOffset val="100"/>
      </c:catAx>
      <c:valAx>
        <c:axId val="73644672"/>
        <c:scaling>
          <c:orientation val="minMax"/>
        </c:scaling>
        <c:axPos val="l"/>
        <c:majorGridlines/>
        <c:numFmt formatCode="General" sourceLinked="1"/>
        <c:majorTickMark val="none"/>
        <c:tickLblPos val="nextTo"/>
        <c:txPr>
          <a:bodyPr/>
          <a:lstStyle/>
          <a:p>
            <a:pPr>
              <a:defRPr lang="en-GB"/>
            </a:pPr>
            <a:endParaRPr lang="en-US"/>
          </a:p>
        </c:txPr>
        <c:crossAx val="73643136"/>
        <c:crosses val="autoZero"/>
        <c:crossBetween val="between"/>
      </c:valAx>
      <c:serAx>
        <c:axId val="73191424"/>
        <c:scaling>
          <c:orientation val="minMax"/>
        </c:scaling>
        <c:delete val="1"/>
        <c:axPos val="b"/>
        <c:majorTickMark val="none"/>
        <c:tickLblPos val="none"/>
        <c:crossAx val="73644672"/>
        <c:crosses val="autoZero"/>
      </c:serAx>
      <c:dTable>
        <c:showHorzBorder val="1"/>
        <c:showVertBorder val="1"/>
        <c:showOutline val="1"/>
        <c:showKeys val="1"/>
        <c:txPr>
          <a:bodyPr/>
          <a:lstStyle/>
          <a:p>
            <a:pPr rtl="0">
              <a:defRPr lang="en-GB"/>
            </a:pPr>
            <a:endParaRPr lang="en-US"/>
          </a:p>
        </c:txPr>
      </c:dTable>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276725" cy="3365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5588000" y="0"/>
            <a:ext cx="4276725" cy="3365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ChangeArrowheads="1"/>
          </p:cNvSpPr>
          <p:nvPr>
            <p:ph type="ftr" sz="quarter" idx="2"/>
          </p:nvPr>
        </p:nvSpPr>
        <p:spPr bwMode="auto">
          <a:xfrm>
            <a:off x="0" y="6397625"/>
            <a:ext cx="4276725" cy="33655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5588000" y="6397625"/>
            <a:ext cx="4276725" cy="33655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vl1pPr>
          </a:lstStyle>
          <a:p>
            <a:pPr>
              <a:defRPr/>
            </a:pPr>
            <a:fld id="{97BEF56D-FC74-4634-B744-0E5B72A6026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276725" cy="3365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5588000" y="0"/>
            <a:ext cx="4276725" cy="3365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3108325" y="504825"/>
            <a:ext cx="3651250" cy="25273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85838" y="3198813"/>
            <a:ext cx="7894637" cy="303212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397625"/>
            <a:ext cx="4276725" cy="33655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5588000" y="6397625"/>
            <a:ext cx="4276725" cy="33655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vl1pPr>
          </a:lstStyle>
          <a:p>
            <a:pPr>
              <a:defRPr/>
            </a:pPr>
            <a:fld id="{C2681210-3C46-4752-A535-366A2814D30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6" name="Rectangle 7"/>
          <p:cNvSpPr>
            <a:spLocks noGrp="1" noChangeArrowheads="1"/>
          </p:cNvSpPr>
          <p:nvPr>
            <p:ph type="sldNum" sz="quarter" idx="12"/>
          </p:nvPr>
        </p:nvSpPr>
        <p:spPr>
          <a:ln/>
        </p:spPr>
        <p:txBody>
          <a:bodyPr/>
          <a:lstStyle>
            <a:lvl1pPr>
              <a:defRPr/>
            </a:lvl1pPr>
          </a:lstStyle>
          <a:p>
            <a:pPr>
              <a:defRPr/>
            </a:pPr>
            <a:fld id="{F49ED0DB-DC25-48D8-93BB-44C916EA63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6" name="Rectangle 7"/>
          <p:cNvSpPr>
            <a:spLocks noGrp="1" noChangeArrowheads="1"/>
          </p:cNvSpPr>
          <p:nvPr>
            <p:ph type="sldNum" sz="quarter" idx="12"/>
          </p:nvPr>
        </p:nvSpPr>
        <p:spPr>
          <a:ln/>
        </p:spPr>
        <p:txBody>
          <a:bodyPr/>
          <a:lstStyle>
            <a:lvl1pPr>
              <a:defRPr/>
            </a:lvl1pPr>
          </a:lstStyle>
          <a:p>
            <a:pPr>
              <a:defRPr/>
            </a:pPr>
            <a:fld id="{60D5A6C7-1419-48C3-B8C1-59C76CF2E6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6" name="Rectangle 7"/>
          <p:cNvSpPr>
            <a:spLocks noGrp="1" noChangeArrowheads="1"/>
          </p:cNvSpPr>
          <p:nvPr>
            <p:ph type="sldNum" sz="quarter" idx="12"/>
          </p:nvPr>
        </p:nvSpPr>
        <p:spPr>
          <a:ln/>
        </p:spPr>
        <p:txBody>
          <a:bodyPr/>
          <a:lstStyle>
            <a:lvl1pPr>
              <a:defRPr/>
            </a:lvl1pPr>
          </a:lstStyle>
          <a:p>
            <a:pPr>
              <a:defRPr/>
            </a:pPr>
            <a:fld id="{69BF9E79-8992-444A-9FE5-6C60468864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6" name="Rectangle 7"/>
          <p:cNvSpPr>
            <a:spLocks noGrp="1" noChangeArrowheads="1"/>
          </p:cNvSpPr>
          <p:nvPr>
            <p:ph type="sldNum" sz="quarter" idx="12"/>
          </p:nvPr>
        </p:nvSpPr>
        <p:spPr>
          <a:ln/>
        </p:spPr>
        <p:txBody>
          <a:bodyPr/>
          <a:lstStyle>
            <a:lvl1pPr>
              <a:defRPr/>
            </a:lvl1pPr>
          </a:lstStyle>
          <a:p>
            <a:pPr>
              <a:defRPr/>
            </a:pPr>
            <a:fld id="{CFC2740A-8B17-461F-97A8-3128E44EAE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6" name="Rectangle 7"/>
          <p:cNvSpPr>
            <a:spLocks noGrp="1" noChangeArrowheads="1"/>
          </p:cNvSpPr>
          <p:nvPr>
            <p:ph type="sldNum" sz="quarter" idx="12"/>
          </p:nvPr>
        </p:nvSpPr>
        <p:spPr>
          <a:ln/>
        </p:spPr>
        <p:txBody>
          <a:bodyPr/>
          <a:lstStyle>
            <a:lvl1pPr>
              <a:defRPr/>
            </a:lvl1pPr>
          </a:lstStyle>
          <a:p>
            <a:pPr>
              <a:defRPr/>
            </a:pPr>
            <a:fld id="{BD4D78EF-AB3A-4E61-8271-D409956689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7" name="Rectangle 7"/>
          <p:cNvSpPr>
            <a:spLocks noGrp="1" noChangeArrowheads="1"/>
          </p:cNvSpPr>
          <p:nvPr>
            <p:ph type="sldNum" sz="quarter" idx="12"/>
          </p:nvPr>
        </p:nvSpPr>
        <p:spPr>
          <a:ln/>
        </p:spPr>
        <p:txBody>
          <a:bodyPr/>
          <a:lstStyle>
            <a:lvl1pPr>
              <a:defRPr/>
            </a:lvl1pPr>
          </a:lstStyle>
          <a:p>
            <a:pPr>
              <a:defRPr/>
            </a:pPr>
            <a:fld id="{65365A47-13F5-47DD-8868-435C241E9D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9" name="Rectangle 7"/>
          <p:cNvSpPr>
            <a:spLocks noGrp="1" noChangeArrowheads="1"/>
          </p:cNvSpPr>
          <p:nvPr>
            <p:ph type="sldNum" sz="quarter" idx="12"/>
          </p:nvPr>
        </p:nvSpPr>
        <p:spPr>
          <a:ln/>
        </p:spPr>
        <p:txBody>
          <a:bodyPr/>
          <a:lstStyle>
            <a:lvl1pPr>
              <a:defRPr/>
            </a:lvl1pPr>
          </a:lstStyle>
          <a:p>
            <a:pPr>
              <a:defRPr/>
            </a:pPr>
            <a:fld id="{E539B63C-CCF7-49B9-83C5-9AEF41DE02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5" name="Rectangle 7"/>
          <p:cNvSpPr>
            <a:spLocks noGrp="1" noChangeArrowheads="1"/>
          </p:cNvSpPr>
          <p:nvPr>
            <p:ph type="sldNum" sz="quarter" idx="12"/>
          </p:nvPr>
        </p:nvSpPr>
        <p:spPr>
          <a:ln/>
        </p:spPr>
        <p:txBody>
          <a:bodyPr/>
          <a:lstStyle>
            <a:lvl1pPr>
              <a:defRPr/>
            </a:lvl1pPr>
          </a:lstStyle>
          <a:p>
            <a:pPr>
              <a:defRPr/>
            </a:pPr>
            <a:fld id="{E5D578AE-898C-425B-BB3A-A2706C0162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4" name="Rectangle 7"/>
          <p:cNvSpPr>
            <a:spLocks noGrp="1" noChangeArrowheads="1"/>
          </p:cNvSpPr>
          <p:nvPr>
            <p:ph type="sldNum" sz="quarter" idx="12"/>
          </p:nvPr>
        </p:nvSpPr>
        <p:spPr>
          <a:ln/>
        </p:spPr>
        <p:txBody>
          <a:bodyPr/>
          <a:lstStyle>
            <a:lvl1pPr>
              <a:defRPr/>
            </a:lvl1pPr>
          </a:lstStyle>
          <a:p>
            <a:pPr>
              <a:defRPr/>
            </a:pPr>
            <a:fld id="{F3B98B40-060D-4047-AA76-88B10EE54B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7" name="Rectangle 7"/>
          <p:cNvSpPr>
            <a:spLocks noGrp="1" noChangeArrowheads="1"/>
          </p:cNvSpPr>
          <p:nvPr>
            <p:ph type="sldNum" sz="quarter" idx="12"/>
          </p:nvPr>
        </p:nvSpPr>
        <p:spPr>
          <a:ln/>
        </p:spPr>
        <p:txBody>
          <a:bodyPr/>
          <a:lstStyle>
            <a:lvl1pPr>
              <a:defRPr/>
            </a:lvl1pPr>
          </a:lstStyle>
          <a:p>
            <a:pPr>
              <a:defRPr/>
            </a:pPr>
            <a:fld id="{BAE2D71C-EA81-4A92-AB01-1B0373985E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Malta Competition and Consumer Affairs Authority</a:t>
            </a:r>
          </a:p>
        </p:txBody>
      </p:sp>
      <p:sp>
        <p:nvSpPr>
          <p:cNvPr id="7" name="Rectangle 7"/>
          <p:cNvSpPr>
            <a:spLocks noGrp="1" noChangeArrowheads="1"/>
          </p:cNvSpPr>
          <p:nvPr>
            <p:ph type="sldNum" sz="quarter" idx="12"/>
          </p:nvPr>
        </p:nvSpPr>
        <p:spPr>
          <a:ln/>
        </p:spPr>
        <p:txBody>
          <a:bodyPr/>
          <a:lstStyle>
            <a:lvl1pPr>
              <a:defRPr/>
            </a:lvl1pPr>
          </a:lstStyle>
          <a:p>
            <a:pPr>
              <a:defRPr/>
            </a:pPr>
            <a:fld id="{C2EC044A-2645-4CDA-8918-E84C4FE32B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4000"/>
            <a:lum/>
          </a:blip>
          <a:srcRect/>
          <a:stretch>
            <a:fillRect t="-8000" b="-8000"/>
          </a:stretch>
        </a:blipFill>
        <a:effectLst/>
      </p:bgPr>
    </p:bg>
    <p:spTree>
      <p:nvGrpSpPr>
        <p:cNvPr id="1" name=""/>
        <p:cNvGrpSpPr/>
        <p:nvPr/>
      </p:nvGrpSpPr>
      <p:grpSpPr>
        <a:xfrm>
          <a:off x="0" y="0"/>
          <a:ext cx="0" cy="0"/>
          <a:chOff x="0" y="0"/>
          <a:chExt cx="0" cy="0"/>
        </a:xfrm>
      </p:grpSpPr>
      <p:pic>
        <p:nvPicPr>
          <p:cNvPr id="1026" name="Picture 2" descr="mccaa cert"/>
          <p:cNvPicPr>
            <a:picLocks noChangeAspect="1" noChangeArrowheads="1"/>
          </p:cNvPicPr>
          <p:nvPr/>
        </p:nvPicPr>
        <p:blipFill>
          <a:blip r:embed="rId14" cstate="print">
            <a:lum bright="68000" contrast="-76000"/>
          </a:blip>
          <a:srcRect r="52863" b="16667"/>
          <a:stretch>
            <a:fillRect/>
          </a:stretch>
        </p:blipFill>
        <p:spPr bwMode="auto">
          <a:xfrm>
            <a:off x="0" y="0"/>
            <a:ext cx="9906000" cy="68500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2" name="Rectangle 6"/>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Malta Competition and Consumer Affairs Authority</a:t>
            </a:r>
          </a:p>
        </p:txBody>
      </p:sp>
      <p:sp>
        <p:nvSpPr>
          <p:cNvPr id="4103" name="Rectangle 7"/>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5E050AC-9D36-45FB-AD57-1A6B504C13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oapcafemalta.com/Item.aspx?Code=GS-06"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38158" y="285728"/>
            <a:ext cx="8420100" cy="2886095"/>
          </a:xfrm>
        </p:spPr>
        <p:txBody>
          <a:bodyPr/>
          <a:lstStyle/>
          <a:p>
            <a:r>
              <a:rPr lang="en-US" sz="5400" b="1" dirty="0" smtClean="0">
                <a:latin typeface="Boopee" pitchFamily="2" charset="0"/>
              </a:rPr>
              <a:t>Role of Market Surveillance vis-à-vis the placing on the market of Cosmetics </a:t>
            </a:r>
            <a:endParaRPr lang="en-US" sz="5400" b="1" dirty="0">
              <a:latin typeface="Boopee" pitchFamily="2" charset="0"/>
            </a:endParaRPr>
          </a:p>
        </p:txBody>
      </p:sp>
      <p:sp>
        <p:nvSpPr>
          <p:cNvPr id="6" name="Subtitle 5"/>
          <p:cNvSpPr>
            <a:spLocks noGrp="1"/>
          </p:cNvSpPr>
          <p:nvPr>
            <p:ph type="subTitle" idx="1"/>
          </p:nvPr>
        </p:nvSpPr>
        <p:spPr>
          <a:xfrm>
            <a:off x="1496616" y="3645024"/>
            <a:ext cx="6934200" cy="2043130"/>
          </a:xfrm>
        </p:spPr>
        <p:txBody>
          <a:bodyPr/>
          <a:lstStyle/>
          <a:p>
            <a:r>
              <a:rPr lang="mt-MT" sz="1600" dirty="0" smtClean="0"/>
              <a:t>Malta Competition and  Consumer Affairs Authority (MCCAA)</a:t>
            </a:r>
            <a:endParaRPr lang="en-US" sz="1600" dirty="0" smtClean="0"/>
          </a:p>
          <a:p>
            <a:r>
              <a:rPr lang="en-US" sz="1600" dirty="0" smtClean="0"/>
              <a:t>M</a:t>
            </a:r>
            <a:r>
              <a:rPr lang="mt-MT" sz="1600" dirty="0" smtClean="0"/>
              <a:t>arket Surveillance</a:t>
            </a:r>
          </a:p>
          <a:p>
            <a:r>
              <a:rPr lang="mt-MT" sz="1600" dirty="0" smtClean="0"/>
              <a:t>Technical </a:t>
            </a:r>
            <a:r>
              <a:rPr lang="en-US" sz="1600" dirty="0" smtClean="0"/>
              <a:t>R</a:t>
            </a:r>
            <a:r>
              <a:rPr lang="mt-MT" sz="1600" dirty="0" smtClean="0"/>
              <a:t>egulations Division</a:t>
            </a:r>
            <a:endParaRPr lang="en-US" sz="1600" dirty="0" smtClean="0"/>
          </a:p>
          <a:p>
            <a:endParaRPr lang="en-US" sz="2400" dirty="0" smtClean="0"/>
          </a:p>
          <a:p>
            <a:r>
              <a:rPr lang="en-US" sz="1600" dirty="0" smtClean="0"/>
              <a:t>Shirley Mifsud</a:t>
            </a:r>
          </a:p>
          <a:p>
            <a:r>
              <a:rPr lang="en-US" sz="1600" dirty="0" smtClean="0"/>
              <a:t>October 2015</a:t>
            </a:r>
            <a:endParaRPr lang="en-US" sz="1600" dirty="0"/>
          </a:p>
        </p:txBody>
      </p:sp>
      <p:sp>
        <p:nvSpPr>
          <p:cNvPr id="3" name="Footer Placeholder 2"/>
          <p:cNvSpPr>
            <a:spLocks noGrp="1"/>
          </p:cNvSpPr>
          <p:nvPr>
            <p:ph type="ftr" sz="quarter" idx="11"/>
          </p:nvPr>
        </p:nvSpPr>
        <p:spPr>
          <a:xfrm>
            <a:off x="3384550" y="6500833"/>
            <a:ext cx="3497276" cy="220641"/>
          </a:xfrm>
        </p:spPr>
        <p:txBody>
          <a:bodyPr/>
          <a:lstStyle/>
          <a:p>
            <a:pPr>
              <a:defRPr/>
            </a:pPr>
            <a:r>
              <a:rPr lang="en-US" sz="1100" dirty="0" smtClean="0"/>
              <a:t>Malta Competition and Consumer Affairs Authority</a:t>
            </a:r>
            <a:endParaRPr lang="en-US" sz="1100" dirty="0"/>
          </a:p>
        </p:txBody>
      </p:sp>
      <p:sp>
        <p:nvSpPr>
          <p:cNvPr id="4" name="Slide Number Placeholder 3"/>
          <p:cNvSpPr>
            <a:spLocks noGrp="1"/>
          </p:cNvSpPr>
          <p:nvPr>
            <p:ph type="sldNum" sz="quarter" idx="12"/>
          </p:nvPr>
        </p:nvSpPr>
        <p:spPr/>
        <p:txBody>
          <a:bodyPr/>
          <a:lstStyle/>
          <a:p>
            <a:pPr>
              <a:defRPr/>
            </a:pPr>
            <a:fld id="{E5D578AE-898C-425B-BB3A-A2706C01621D}" type="slidenum">
              <a:rPr lang="en-US" smtClean="0"/>
              <a:pPr>
                <a:defRPr/>
              </a:pPr>
              <a:t>1</a:t>
            </a:fld>
            <a:endParaRPr lang="en-US"/>
          </a:p>
        </p:txBody>
      </p:sp>
      <p:sp>
        <p:nvSpPr>
          <p:cNvPr id="4098" name="AutoShape 2" descr="data:image/jpeg;base64,/9j/4AAQSkZJRgABAQAAAQABAAD/2wCEAAkGBhQSERUUExQVFRUWFxYaFBUVFxcXGhYXFxccGBYaFxcXHCYeFxojHBUUHy8gIycpLC0sFR4xNTAqNSYrLCkBCQoKDgwOGg8PGikfHyUsKSwqKiwsKSwsKSwsLCwsLCwpLCwsLCwsLCwsLCwsLCwsLCwsLCksKSwsLCwsLCksLP/AABEIAOEA4QMBIgACEQEDEQH/xAAcAAEAAgMBAQEAAAAAAAAAAAAABQYDBAcCAQj/xAA/EAABAwIEAwUGBAQFBAMAAAABAAIRAyEEBRIxBkFREyJhcZEHMoGhsfBCYsHRI1Lh8RQzcoKSFkPC0jRTVP/EABoBAQACAwEAAAAAAAAAAAAAAAAEBQECAwb/xAAqEQACAgEEAgICAQQDAAAAAAAAAQIDEQQSITEFE0FRIiMUFTJhgaHh8P/aAAwDAQACEQMRAD8A7iiIgCIiAIiIAiIgCIiAIiIAiIgCIiAIiIAiIgCIiAIiIAiIgCIiAIiIAiIgCIiAIiIAvkr6o7Ms2FK0aieSyk28IxKSisskV8lQGK4rZSbqqQ0RPvfLZVGr7baAqhopucCQBpFzJgRe5XT0zxlo5e+DeEzpsrxUrhu5UbWzaRYEeB3HgfFaTqxKgzvS4ROhQ5cslX5kOQWB+bnoFGvqLTxOKibgKO75khaeJOszzw6beK2aWaMO5jzVJr4/TEDkLnyG6MzqN0WomjL08GdAbVB2Mr1Kp2FzgTvHkpjC54PxXHX91IhqE+yNPTyj1yTMpKqPE3tIw+Edou99paLBs7SVqZb7TmVjp0aXfyuO/kVPjROa3JFfPU1weJMvK+qGwPErKhA2nnNpUwCucouLwzrCcZrKPqIi1NwiIgCIiAIiIAiIgCIiAIi8koDXxuMDB4nYKqZhigJe8+K38fi9dQ9BYKj8cZgezcxp3H9fqrDTVFVqrvgp/GfERrudpPdbuNplefZRw8a+MNeqJbQALQRE1D7pjo0AnzhQ3D4GIxDabm/wxqfWM/8AapgvqmeR0tIHi4LqXs+ql7KlZ3vVnlx8Bs0DwAAAUXyV+FtiT/G6fluRb3LxqXpxsoN+eVC4AYWtpP43Gm0xO+jVrjwIBjkqHGS+JOrUj7+iisXVI9Fv1nWUXiD4/f39UMkViapOm/4Wx09379FhbUKy147sfyt9Yg/qvNCgXm1hzPQLKWejRvHLM1DFELbbmB2K134djRck9YWvTxNOo5zaVQOe33mbOsYMA7ifhdbetmnsRC8f5I7E9nUpAuqghha3eo0nuiObgYjzjoq/gxUpaGVWPpVGg2e0sdGoxYgHwnwVzxDiWkXHQ8x5fH6LD7US6rhcBmAEnSaVYj+Y3HkNbao/3K28dqXB7WVPktLvjuRI8PZs2sNHu1QLdHR+q6Vw/mBq0hq99vdcPEL8/ZHmTye0A037sTNt/vwXXchzWNNUbPA1j9VbaqpSjuRS6O11zcJF4lfV4pvBEjmvaqC9CIiAIiIAiIgCIiAIiIAsdd0NJ8D9FkWDGn+G/wD0n6LKMPoqrrDzVRzyg0kzJJ+ngrTijEqt5iNz9/fP4K6oR53UyKDl+B/w+Gx9Wwc51LDsE3DXE1ah+Ios9XK6+zzFDsQ3oqBxJIed4cBIm0tkX8QD81PcAY6DpXn/ACUHGxnqPG2KdSZ1ebLE5eadSy9VKLiCQ0wOYBhVmG+izyl2alWooyub2+/v9lt1KoK06xWDJHvbYAfmHoTKkmUdDA3nz8yP7LRYNvM/Nx/RS1Ztz9/f9F2qRxtZpli8uwjS4OLQXNnS6LibGDylZy1NK7I4NoiczZpk9RKl+G8JSxORV6dd0U5r6nfyaTrDh4tMOhQ/FFTRRLun7f0UCziA08jfRB71bEub/saxj3+p0t/3LpRDNuEc7pfqyyHyD/LvsDAEcgP6ldE4drRSA5H7Ko2VYfTQpjm6/wDyNvlCt2B7rGeC9bKP60jxbn++TR0vhvE6qUHdhI+G4UuqvwZWntR4t9YP7KzhUFsds2j0unlurTPqIi5HcIiIAiIgCIiAIiIAsWJHcd5H6LKsWI913kfohh9FQr3EbkkR4lQea0Tp3BnmCHA9YI6H6KUxeZtplvvEdtTZUAYXbs1uiP5WuY8nYaSOah8TSNOiQ9rWEu1ANgW0Nbdou13ckzuXSrOi171FFLqqUqnNnP8AiChq9bfG37ei1OFcZoqt8VsZzi51RyBP6/qonI57Vlib8lE8wllE/wAG5bHk7dl2JBbJ2aC53k0SfkFxnPuOMRVxLqjarmQ7uBpgAA2jw8F1zKnw0S0wRBnmCII+aoPGvCGKxWML6baIpw1rS2KYDW2EsuZVbprIwi/stdVXKcl9E/wrnrsTh2vf74Ja+Obm8/iDJ8ZUpPX7+4Ubw3kTsLQFMkOIJLiDuTv4jkFvdoJuWgc5d+nooc2nJsm1xltRhc6w+PzKlG1NTQ7ynzG/0UVVpgwW1KZ3i8c/JbWGpuY2+mN7O+HTpCzCWGYsg8dEPxrxGcJhy5nvudpaehMmfOAfkqfwXxvXOJaytUc9lQwQTO53v5yr1mtEVA0llN5Y7U1tS7HHSWkHnEON/iqDkPCFSjim1aujs2O1fwzMxcCNwLQrGi2CWGV91UnyWXj3HAMFPmTfyCq2Dw5rPp0j7olzh0H4vibD0XzOs17euTfeAPCbn6qVyqiabXvd7zwA0dG7+pU7x9W6bn9EDyN/rq2/JIUG6ngcgp4vgdFD5Sy5JUrXbLY6/RX010eUrbw38ln9meJL3V+nd+pV+Cp/s4wGilUd/M8X8hP/AJFXALz+qadrwep0Kaojk+oiKOTAiIgCIiAIi+SgPqLUxGYsZYm/QKKxueEbWHVcp2xj2dYVSl0T681WyCOoKrVDicg9646bFT2ExrardTDI+nn0WYWxn0YnVKHZRBRfSrVXH3XFr2HVdry3RUAAPdAh7r7msI91QGe4y0Tvfx+KsnFQNKsR+F/eafr859QqDnJcZPU2+/mr/SRhGG88rr5WTn6ytZq2NR/m7o9Zd9APirp7OuHRo7Vwkn6KmupdrVDW7Cw9bldi4ZwwZRa3oAvPeQ1HtteOj1njtN6KlnszihJPgtbG0IBjdbmXvGuqybg6o6A7/MJjqdlWtFmUTOsc/UWSQByneb3VdqFXHPMpLxrb7wFx1ESPiqfXEFc32eh0UoSqwu0YGvgrawuY1GGziRPuzYrTIUxleWmdTh5D9StkY1Uq4we4mGv1DzXl1P0WxhqF4W1j6MNEbkgfutjzxQs0wQpYlriLP2J6kR+oKz9trIW5xrhO5TI3aTdRWDryAQvTeGmtsonlPO1PMZliwztIAnfdboft92UA7EL7RzEdoxrtUE303OkXdEmB0k7Srq5xhFzkec08ZzkoRWcncOFqGjDMnn3vXb5QfipcLmLuOMQ61MNptA7rQAdhYFx3+Sl8n41c6O03+58l5Gepi5Nnu69LOMEi8Io3CZ5Te4tBgjkVIgrpGSl0c5Rcez6iItjAREQArSzPEFrbbmy3VE597oPiVzteIvB0rWZpMrWY1y1wedmmSD0G/wB+S1Mfn+H1QX899JI9R6yq7nOZOrOMnuT3WjaBzPU7nwlQuLfNj8fEJToVKOZssXPngtuJrggOaQWnZzTIPkfivWW54+jUDmmf5gdiPFUvD5i+kSWmxiWn3SB1H67qZpYgVWdo3aYLd9LuY/UefguF+mlQ9yfBl4kjrOGrUMZTBIa8c2uAJaec9CtDMOBcLUa8Ck1rnMLQ6/dm8gTG4F4lc2Zi30+/TcWubsQSPMWU7l/tNqMEVWioOs6T6xB9FmGpysMgT02HuRWsPw4aFYseIc0/fwV7y18NC+O4iy/MWiaoo1ROntIY8ephzd+fosT8urUBdutnJ9PvAjyFx9PFcLKnF8Eqq5NYZ6xrNFVtdokts8Dmw7/GwPwCkq0ObqFwQCCOYN1GUMwa4bhejXNNpDRqaZgc2nw8PBcDt/k0cRUgqv5hkLahJadDj8QfgtnM8/bTJL6dTexIbG9rzbnuqzmHElWpZn8Nv5dz5u9NoWyhnsl0wtzmHBK5dkbWGSdT/k0/qpU4cBUbB5jVpnuPdHR3eHzU9Q4nqvAApte/8pIHmei29f0zN1Nj/KTLLhKYALjYAXJWuAXvLz/tHQfuseGFRwHaEcpDRDZHncraYZMASeQAk+g3XMidGpmOXdq3StnJ/ZnTrhx1OpxYubfU7yPSyk24AU2dpinjD0vzHvu8A3cfXwWrifatSY3RhafdFmudz8dPzuVLolKmW7OCHqIRujsxk0c49nVPCUzVr4o6Bs1tOHvPJrZeRPwgKpZTl/eLzvy8PBS2YZpUxRDqri4m/gByAGwW3hqOlthfl9/e6zqdbZasSfBxp0lWmTng+sowB1tb726rPQpwZ5b/AHZRmYZwyjUoteQBULzUcWuOmm1tj3QYl5aAYjulbmAzBtanrYDpLntaT+NrDp1tEWaTqgb2VbP2KKmujhPWWZ3R6NfD5q7tnvafxW8QBH6LpHCef9qAxxvEjx+7qgNwIva/Ty5KY4Qcf8QwkxLufly+S7ae7MuCXXatRB8YZ09F8BX1XBFCIiAKD4pq6KWrkA4x8LKcWhm2A7WmWnY7/OVpYsxN63iSZxrEPmT/AEUbjsVX/wAS3D4drKZqFvZ1hqLjTNw7U9xDBAdqgD3XCwkKXzXAuo1CxwNtvEHYqtcUZsWVGU2AN7Eh1OsCdZLg1xIM6QwkghsctzLpmWSWxNHe58G5mzmOq1CyzC9xZ5EmLcrJkOM0VQw+7UhrvAmzSPEE+krG+sKlNlZoA1h2posGvaYeB4GWuHQOA5LTBMgjebdZ5QpEkrKmn9Eqt5RZ+zIJB8QoyvQuR8FM4kzVd58vn859FoYphJdpEmbDqeS8v0b98FaxbXgQRpkb6YLmyYvzEHcb85XzL84xNAhjKz206g7zGvMaQY2/CSRFlJZhiQKYpAEwWkuJ5gXDRFtzN+XJQVIzV2LgOQMRpvII2Ez6rtVPL/LomXaf9aUFhk7jK1UBrmVntebkA20/hMEWnoeV+YW/hs9xtANNQlzXbCowDV8RHgmSYcHVVe5khwDdZ7ocROot3cBYBoBknoFsZ8C1rGOMv11XPvJuQ1p+IaT5LazEouzpfCJFGmipRqksv5ZI0+KqD2jtQWuPvd0kD4xss3/T+HedTWMPUDx6gR9FDcNtpdqTVLQQP4euzdXUnaRuJUznVSlSpucCC5wIYA5snUIJJaZgbqBveUsGL6PXZshk0G5PQZBIaCdtR+gJ/RYq2dUKMhrdThyaIHqbeirLqUnefHdSWRZW2q52u7WgHSDGqTpF+Q6rpuOktJsW6x5N5ubVKwlp0j8TWxI3mXEiBsQfPZab+NMThGvbSqWcBfuOc28XcBuNvT4bfEOVU6bGlrdLi6IGqCIM+/0Mbcioavk4dSDnPa3UCQ2HOMbSY2Fj6KVCz2JRjEhw0kFusUm0+kyGfiq+JcddRzySCdTpkkgc+d4UpgsKLD4ellE06TqTjqEgEtcJ+46g+CncI8WIIM38R1kcv6rFhFmpKWMcE9hqOykWtuegsP1+f0WCmBZbQ5+Z+ZlQNQ8RK/XNqvB8DQHFwEOLdJePe0STp1dJJPn1hQGaZVUaymyniHsogtp6f8ttGnpJdVfVY4FxBBPegEuAjZWAheXUGuGl7WvaSJa4BwMEESDbcStNPqXBpS5RUQm1wfcjzSnXa59LUWsdoDnD3oY0yOcQ4XNzvzWHLi5tWJNjPwm0KOyHGlryyo9znVKmIgUmHsmmTUqGpVMCo+GBo0yGgRztc+Hco7WrMd2wPkLn6gKU69t2I/JYad7Zv6wdBou7o8h9FkXlrV6VwujAREWQF8IX1EBA8T8NNxNMxZ490+PQ+C47nGADXdniaOosMAy5jgDyDm7tuSJncxEld/IUTnPDdHEiKjb8iLEeRW8Z7eGso7QsXUujhWJrghrWtDGMEMY2YaJkyTJJJJJJ38oA2sgwMvFRwOltx+Zw2A6wdz4LptH2aUWGWkTyLm6o9THyWzh+BxM1KkjkGt0/2WLr5yjsgsEtXVxXBRaWFO/3P91o5rkuIhvZ0qrpJMsa4mREbCwvv+xXZsLlNKnGljQRziT6m6+YrNqVP3nD6/RV/oS/uZrDVNSzFZOIZyBhQaYZNQ+8Xi5kXLybjf3QsOTZO2lh31S4anMN/P8ADHjt+6untGwbcS6k+hDzD9Zb0aBEztubc1TaGAq1GNhr3MaDpgWAb7xHKfmok04PauS80yjdBWSlh/OTYy/h41GB2tjC6dDXyNQBInVENkgxPQrGzLDTrsp12lgLm6gbd0mJB5jxCnssrdpTYCx4DWsEQ0sdpbpmXGRYzsbylXKQ5xq1HaWsgNuWtYB7o1e8487XJ2CkWVVbY+t5l8nCvyOojdZG9JR52tdmCvh8O0kupRB0HfRAJ91syXkW35T1VewuCD6sOljJJEjlNmySBMWkkc1ZsfiGU8PiMRSb2rqDnCox4LCS0tLzIOojs3OcJInTccjAcRcXChia1FjWvY7DsOHfoBIr1WipTkkd6WvjSbSPNYhppP8AuOD8nsTS+SZx9ShDQ5jWs1Q4aKbdLOrXNOvULWv8VVsLWc15dS1d2bxPd/MOhW/m3EIbhcLV0N7So4NrsLRDBROnEy0e73og8tdohesLm1KoytVY002sxTaYc0kfwnkClWeDOq5EgRvI5z3urlZjhLBH02t9KkpZln76NXG5u+s0NIaBMw0bnbx67eKzaX0IbVEsM90EODXgh0GNnciPzHdbFbCAP1UhTL6NQCpoNg73g1wu0O3u21iOSymkXUXgi2gus0d1zbguue8TqbPMOHJc6quJPOGuibPXpSrjCP4t4f8AgqeIa588y46j4m/7lWDC8D42mGvOHqFhEkNEuANxLRfpYXspnhPJ5fScC4tqEioGx3b6WH6/BdmawAQsVV+xPJpr9R6p7YI4thKTo0OBa8cnAg+huCOi2o03N/5o5fey63icCyoIexrh+YA/VQ+N4OovMtlh8Lj53WLdI5LCKmdsbI7ZI5+FkYLhWtvAl7vEeAP0mykMs4PpUrumo7q7b0UGPj7MkD+Ol8lM4e4Qe540moWN1BjqkaabHu1OawBo1EnmZsALBdJy7Lm0WBrRtz5nzWy1sbL0rmupR5fLOqWOgiIuxkIiIAiIgCIiA+FeXPA3K8YquGNkqpZnmhcbn78FwttUODtXU5knmObSSBZo+aqOeYgk79I9fv0W1QxYqNnmDDh0PI/EXWhjRL48P2+/goEpOTyyfGCisIiBjD9lZcNnLi5zJlrQCQf5j/SPVKmEFybDn5LSyylqDqkWe7uj8oGkfSfitTYncLmrTZwhbGNw+oNfSk1qYDqTXOBpucy+nTH4496dyNgq72ceX3bx5KawVfuAHl+v381vCbg8o1nBTWGa+e5OKr3kYirh+3ptbiqbWMqmoNIBGpxHZ1Q0lhdeb85Cw1aGHDiW4dh71B3fLnQaDdFEi40lotaxm4utis4XUdiasCeW3r/cLd3zfRzVMEYcQaJ1E0Kc1BVDz3pcK3+bHe7uqOUReIWrjMM2rTqU6TWU+2FNlUudLaVGkwtaWM95zotubwbbrFVxV46brVNa4SN0l3yHVF9EnR0U2NpUhppsmNtTnH3nvPNxt8gLLPh8OXkDTqJsGx99Pko+jVkwrbw7h2tY6ofeMhvgOZ++i5uTbydYrHCM+S5YKJa4loLTIaLxcHf126lWV3FDuQH34yq1U69FrVMRNkjJx6M2JT5lyWP/AKxc9stGmCQR4gwbnyXjD8UVJu63iAqlk4vVH8tR3zAP6n0WzXcQD1/X+6y7JP5NFXBLovmV8TNqd10A/LwU6CuPYWsWuXSeHszD6Ya494dTcjqpVN2eJEW6pR5iTKL4CvqlkUIiIAiIgCIiAL4V9RAQufVTYfd7KoY8mCRc+NlceIaJ0Bw5W9f7KnYxjnkMHm4np4+H3zVTq5+tuTLPT8wIvL8M99YEGAbOvII3HxHVTeIytoMyZPOV7wtEMMDl81mrvkLzFurssfDwScYIPFZW1wLTMGxEnmsxwIpshoMAQBzHkslWpdeKted0hfasSTZl4IDGPOrw5BZKmM0Mk9QPVbmPw2puoXIv5jn6bqucS1S3DGN9bPlKvtPcro5+TlJYN6rmQPNReYY6WkA/e6hKOYkjdeXYklStuDU3amIvO6xiutI1VirVfXks4DJrL6z6r9NMSeZOw8T+y6DROlobyAj5fXmq5w1ggxrW/Fx6n+6nMZWDW2Nzt+/wXKUklk3hFyaSNfEZgGGG97k4bD16qOqY1xO4Hl+/3uvDx09ViAUCV0pPgvatLXBZfLMuHc5mohxBcZd42hbdPMTPeuL7b3+v9StFzl4DrrRWTTzk6y09c10TgqsA1nY7DmT0C+5fmj21dW20QdgNgFAMqxUB/CYB8OQI9VL06R1RB3VhCe5Z+Sj1FDqltZ1vLsX2lNruu/nzW0onhmnFBvmVLK4g8xTZRTWJNIIiLc1CIiAIiIAiIgMWIohzS07EKlV8OWYgBwOzgByJsQb+ElXlQ3EOXlzQ9olzDqjrHL0soOuo9tTS7JFFm2WGUviHPm4XRLH1KlRxFKlTA1OLRLu8e60CRf5WUPiuIauJqso4N9On/BFWrUcG1tJc7SKbQ06XEOsXfsrBxFk1LG4Z1N3uuEsdF2PEw4eIJII5gkKBqcMU30aIqUxSq02aScK804H4gHAd5rveg7F2+6pNI9LXXma/Jcf+RImrJSwuitVs9fX7GlXf2LDWr0q9WmdAqOpAFjQ/8AdN18GIc3D40U8RVNLDOa6hWa+SSWGaRfHfaHEW8VaqeU0W0RQFNnZDZjhqG8knVMunnuhy+l2fZdmzsv8A6w0Bu4dsI5gFSf6jRHiMf+DH8eb7ZjyDDVxS/j1W1XOawiGBhbLZc10WcbgTHJV/iR/8CPzCPhKuIJufmoKrwbicbS1UQwhrjILgCTE87bOXLR2O62ckiRJKEVk55TsSOW4/Ve9anMZ7NMxYf/jVHf6S130csNP2cZmdsJV+JYPq5XHrZH9qIkPWPV3h0F1YG+zDM/8A8r/+dP8A91tUPZLmTjegG+LqlP8ARxT1tGPbEmOHa4IJ8B+/6LbxdaXbbD581gw/DGJwTgys0Q5vdcwlzZafdJgQ6D8ljxOoOM2uq7VJqOC00GJ2HoN1Hp1PQDmvmJx7abg0EgkPMgaiOzGpwcRdjo5DqOspQcCHySO6Nr2BE8x9hei6Zgv5khoa2TaSYsTL2k7ka7wuFEVh5WSx1DkmkpJHupWcwGXapgAEhwuA53Mg8hIPPdar2At1ARycOlpBHgYPovOYUnPp9x7qZGnvaQ5wvJkOiQ697dPP1QfFNwlxuLvdqJJMnwAse6AANRhJQjjOf9G1cp7uF/v/AKMGlT2UUHVdGmS4wI6kW/SVD0aRcQBebLqfCfDQoMDnf5hH/EdPNd9HW5t/RE8tdGKS+SbwGG7Om1nQfPmtlfAF9V6lhYPKt5CIiyAiIgCIiAIiIAvLgvSICn51gzh3FwB7J5kx/wBt3WByKhqxBuDbry+C6M+mCIIkHkVX8w4MpPJNMmkTvp92euk2Codb4r2y318MnU6lJYkUyqVgNSFZanANXlXYfNhH0KxUvZ5VJ79doH5GmfmVBj4q/OGSP5Nf2V59Y+6LlwgAb3sulcP5QMPRaznu7/VABjwsFrZNwlRw9wC9/N77n4DYKcAV3otH/HTz2Qr7vZwhCQvqKxIx8hIX1EBrY3CCoxzXCxHp0I8QuX8UZLUpuLi3w8DHNvwXWVhr4Zrxpe0OB5FR76FasMk6bUyoluRwplQggjcff9F6qOY7cD8Mgtkd3a4uRtYzsOi6Fm/s0p1CXUnupmZg3b+4UG72X4mbVKRHWXD5QqtaW6t/ieg/qGmuj+wrTawaTBsXOcRc6i/3pJjf0HIBfGAvcGtb4NaL7/UlWrD+yyuT36tNo/KHOPpA+quPD/CVHCiWjU/m92/wH4Qto6OybzM5WeSpqjirlkZwhwZ2MVaw/ibtbuGf1+iuACAL6rauuMI4iefttlbJyl2ERF0OYREQBERAEREAREQBERAEhEQCEREAhERAEREAREQBERAISERAEREAREQBERAEREAREQBERAEREAREQBERAEREAREQBERAEREAREQBERAEREAREQBERAEREAREQH//2Q=="/>
          <p:cNvSpPr>
            <a:spLocks noChangeAspect="1" noChangeArrowheads="1"/>
          </p:cNvSpPr>
          <p:nvPr/>
        </p:nvSpPr>
        <p:spPr bwMode="auto">
          <a:xfrm>
            <a:off x="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Users\Shirley\Desktop\PEMSAC\55 10 105 CHANEL 007.jpg"/>
          <p:cNvPicPr>
            <a:picLocks noChangeAspect="1" noChangeArrowheads="1"/>
          </p:cNvPicPr>
          <p:nvPr/>
        </p:nvPicPr>
        <p:blipFill>
          <a:blip r:embed="rId2" cstate="print"/>
          <a:srcRect/>
          <a:stretch>
            <a:fillRect/>
          </a:stretch>
        </p:blipFill>
        <p:spPr bwMode="auto">
          <a:xfrm>
            <a:off x="6578215" y="1785927"/>
            <a:ext cx="2971800" cy="1836737"/>
          </a:xfrm>
          <a:prstGeom prst="rect">
            <a:avLst/>
          </a:prstGeom>
          <a:noFill/>
          <a:ln w="9525">
            <a:noFill/>
            <a:miter lim="800000"/>
            <a:headEnd/>
            <a:tailEnd/>
          </a:ln>
        </p:spPr>
      </p:pic>
      <p:sp>
        <p:nvSpPr>
          <p:cNvPr id="24580" name="Content Placeholder 2"/>
          <p:cNvSpPr>
            <a:spLocks noGrp="1"/>
          </p:cNvSpPr>
          <p:nvPr>
            <p:ph idx="1"/>
          </p:nvPr>
        </p:nvSpPr>
        <p:spPr>
          <a:xfrm>
            <a:off x="541704" y="1785926"/>
            <a:ext cx="8915400" cy="576262"/>
          </a:xfrm>
        </p:spPr>
        <p:txBody>
          <a:bodyPr/>
          <a:lstStyle/>
          <a:p>
            <a:pPr eaLnBrk="1" hangingPunct="1">
              <a:buFont typeface="Arial" charset="0"/>
              <a:buNone/>
            </a:pPr>
            <a:r>
              <a:rPr lang="en-GB" dirty="0" smtClean="0"/>
              <a:t>3. Counterfeit products</a:t>
            </a:r>
          </a:p>
        </p:txBody>
      </p:sp>
      <p:pic>
        <p:nvPicPr>
          <p:cNvPr id="24581" name="Picture 10" descr="C:\Users\Shirley\Desktop\PEMSAC\55 10 105 CHANEL 006.jpg"/>
          <p:cNvPicPr>
            <a:picLocks noChangeAspect="1" noChangeArrowheads="1"/>
          </p:cNvPicPr>
          <p:nvPr/>
        </p:nvPicPr>
        <p:blipFill>
          <a:blip r:embed="rId3" cstate="print"/>
          <a:srcRect/>
          <a:stretch>
            <a:fillRect/>
          </a:stretch>
        </p:blipFill>
        <p:spPr bwMode="auto">
          <a:xfrm>
            <a:off x="5109502" y="2205039"/>
            <a:ext cx="2053431" cy="1944687"/>
          </a:xfrm>
          <a:prstGeom prst="rect">
            <a:avLst/>
          </a:prstGeom>
          <a:noFill/>
          <a:ln w="9525">
            <a:noFill/>
            <a:miter lim="800000"/>
            <a:headEnd/>
            <a:tailEnd/>
          </a:ln>
        </p:spPr>
      </p:pic>
      <p:sp>
        <p:nvSpPr>
          <p:cNvPr id="23558" name="TextBox 4"/>
          <p:cNvSpPr txBox="1">
            <a:spLocks noChangeArrowheads="1"/>
          </p:cNvSpPr>
          <p:nvPr/>
        </p:nvSpPr>
        <p:spPr bwMode="auto">
          <a:xfrm>
            <a:off x="696486" y="2428869"/>
            <a:ext cx="3430984" cy="646113"/>
          </a:xfrm>
          <a:prstGeom prst="rect">
            <a:avLst/>
          </a:prstGeom>
          <a:noFill/>
          <a:ln w="9525">
            <a:noFill/>
            <a:miter lim="800000"/>
            <a:headEnd/>
            <a:tailEnd/>
          </a:ln>
        </p:spPr>
        <p:txBody>
          <a:bodyPr>
            <a:spAutoFit/>
          </a:bodyPr>
          <a:lstStyle/>
          <a:p>
            <a:pPr>
              <a:defRPr/>
            </a:pPr>
            <a:r>
              <a:rPr lang="en-GB" b="1" dirty="0">
                <a:solidFill>
                  <a:schemeClr val="accent2">
                    <a:lumMod val="75000"/>
                  </a:schemeClr>
                </a:solidFill>
              </a:rPr>
              <a:t>Make-up and body care products</a:t>
            </a:r>
          </a:p>
        </p:txBody>
      </p:sp>
      <p:pic>
        <p:nvPicPr>
          <p:cNvPr id="24583" name="Picture 6" descr="C:\Users\Shirley\Desktop\PEMSAC\DOVEUESU 2327177 004.jpg"/>
          <p:cNvPicPr>
            <a:picLocks noChangeAspect="1" noChangeArrowheads="1"/>
          </p:cNvPicPr>
          <p:nvPr/>
        </p:nvPicPr>
        <p:blipFill>
          <a:blip r:embed="rId4" cstate="print"/>
          <a:srcRect/>
          <a:stretch>
            <a:fillRect/>
          </a:stretch>
        </p:blipFill>
        <p:spPr bwMode="auto">
          <a:xfrm>
            <a:off x="1833298" y="3267075"/>
            <a:ext cx="2338917" cy="1620838"/>
          </a:xfrm>
          <a:prstGeom prst="rect">
            <a:avLst/>
          </a:prstGeom>
          <a:noFill/>
          <a:ln w="9525">
            <a:noFill/>
            <a:miter lim="800000"/>
            <a:headEnd/>
            <a:tailEnd/>
          </a:ln>
        </p:spPr>
      </p:pic>
      <p:pic>
        <p:nvPicPr>
          <p:cNvPr id="24584" name="Picture 7" descr="C:\Users\Shirley\Desktop\PEMSAC\DSCN0021.jpg"/>
          <p:cNvPicPr>
            <a:picLocks noChangeAspect="1" noChangeArrowheads="1"/>
          </p:cNvPicPr>
          <p:nvPr/>
        </p:nvPicPr>
        <p:blipFill>
          <a:blip r:embed="rId5" cstate="print"/>
          <a:srcRect/>
          <a:stretch>
            <a:fillRect/>
          </a:stretch>
        </p:blipFill>
        <p:spPr bwMode="auto">
          <a:xfrm>
            <a:off x="271728" y="4508501"/>
            <a:ext cx="1716352" cy="2112963"/>
          </a:xfrm>
          <a:prstGeom prst="rect">
            <a:avLst/>
          </a:prstGeom>
          <a:noFill/>
          <a:ln w="9525">
            <a:noFill/>
            <a:miter lim="800000"/>
            <a:headEnd/>
            <a:tailEnd/>
          </a:ln>
        </p:spPr>
      </p:pic>
      <p:pic>
        <p:nvPicPr>
          <p:cNvPr id="24585" name="Picture 8" descr="C:\Users\Shirley\Desktop\PEMSAC\DOVE - ALWALYS 011.jpg"/>
          <p:cNvPicPr>
            <a:picLocks noChangeAspect="1" noChangeArrowheads="1"/>
          </p:cNvPicPr>
          <p:nvPr/>
        </p:nvPicPr>
        <p:blipFill>
          <a:blip r:embed="rId6" cstate="print"/>
          <a:srcRect/>
          <a:stretch>
            <a:fillRect/>
          </a:stretch>
        </p:blipFill>
        <p:spPr bwMode="auto">
          <a:xfrm>
            <a:off x="7443258" y="3825876"/>
            <a:ext cx="2462742" cy="3032125"/>
          </a:xfrm>
          <a:prstGeom prst="rect">
            <a:avLst/>
          </a:prstGeom>
          <a:noFill/>
          <a:ln w="9525">
            <a:noFill/>
            <a:miter lim="800000"/>
            <a:headEnd/>
            <a:tailEnd/>
          </a:ln>
        </p:spPr>
      </p:pic>
      <p:pic>
        <p:nvPicPr>
          <p:cNvPr id="24586" name="Picture 9" descr="C:\Users\Shirley\Desktop\PEMSAC\PANTENE ECMU1540206 FILE 55-10-28 Container examination 30-04-10 034.jpg"/>
          <p:cNvPicPr>
            <a:picLocks noChangeAspect="1" noChangeArrowheads="1"/>
          </p:cNvPicPr>
          <p:nvPr/>
        </p:nvPicPr>
        <p:blipFill>
          <a:blip r:embed="rId7" cstate="print"/>
          <a:srcRect/>
          <a:stretch>
            <a:fillRect/>
          </a:stretch>
        </p:blipFill>
        <p:spPr bwMode="auto">
          <a:xfrm>
            <a:off x="4719109" y="4292601"/>
            <a:ext cx="1902090" cy="2341563"/>
          </a:xfrm>
          <a:prstGeom prst="rect">
            <a:avLst/>
          </a:prstGeom>
          <a:noFill/>
          <a:ln w="9525">
            <a:noFill/>
            <a:miter lim="800000"/>
            <a:headEnd/>
            <a:tailEnd/>
          </a:ln>
        </p:spPr>
      </p:pic>
      <p:sp>
        <p:nvSpPr>
          <p:cNvPr id="14" name="Title 13"/>
          <p:cNvSpPr>
            <a:spLocks noGrp="1"/>
          </p:cNvSpPr>
          <p:nvPr>
            <p:ph type="title"/>
          </p:nvPr>
        </p:nvSpPr>
        <p:spPr/>
        <p:txBody>
          <a:bodyPr/>
          <a:lstStyle/>
          <a:p>
            <a:r>
              <a:rPr lang="en-GB" b="1" dirty="0" smtClean="0">
                <a:latin typeface="Boopee" pitchFamily="2" charset="0"/>
              </a:rPr>
              <a:t>Cooperation between MCCAA and customs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380968" y="1285860"/>
            <a:ext cx="8915400" cy="749300"/>
          </a:xfrm>
        </p:spPr>
        <p:txBody>
          <a:bodyPr/>
          <a:lstStyle/>
          <a:p>
            <a:pPr>
              <a:buFont typeface="Arial" charset="0"/>
              <a:buNone/>
            </a:pPr>
            <a:r>
              <a:rPr lang="en-GB" dirty="0" smtClean="0"/>
              <a:t>Counterfeit products</a:t>
            </a:r>
          </a:p>
          <a:p>
            <a:endParaRPr lang="en-GB" dirty="0" smtClean="0"/>
          </a:p>
        </p:txBody>
      </p:sp>
      <p:pic>
        <p:nvPicPr>
          <p:cNvPr id="25604" name="Picture 2" descr="C:\Users\Shirley\Desktop\PEMSAC\55 11 14 FCIU 8241637 CREST (7).jpg"/>
          <p:cNvPicPr>
            <a:picLocks noChangeAspect="1" noChangeArrowheads="1"/>
          </p:cNvPicPr>
          <p:nvPr/>
        </p:nvPicPr>
        <p:blipFill>
          <a:blip r:embed="rId2" cstate="print"/>
          <a:srcRect/>
          <a:stretch>
            <a:fillRect/>
          </a:stretch>
        </p:blipFill>
        <p:spPr bwMode="auto">
          <a:xfrm>
            <a:off x="3792133" y="2463743"/>
            <a:ext cx="2418036" cy="1673282"/>
          </a:xfrm>
          <a:prstGeom prst="rect">
            <a:avLst/>
          </a:prstGeom>
          <a:noFill/>
          <a:ln w="9525">
            <a:noFill/>
            <a:miter lim="800000"/>
            <a:headEnd/>
            <a:tailEnd/>
          </a:ln>
        </p:spPr>
      </p:pic>
      <p:pic>
        <p:nvPicPr>
          <p:cNvPr id="25605" name="Picture 3" descr="C:\Users\Shirley\Desktop\PEMSAC\CONTAINER CMAU 5349073  TRLU 7235848 AQUAFRESH FILE 55-10-64 018.jpg"/>
          <p:cNvPicPr>
            <a:picLocks noChangeAspect="1" noChangeArrowheads="1"/>
          </p:cNvPicPr>
          <p:nvPr/>
        </p:nvPicPr>
        <p:blipFill>
          <a:blip r:embed="rId3" cstate="print"/>
          <a:srcRect/>
          <a:stretch>
            <a:fillRect/>
          </a:stretch>
        </p:blipFill>
        <p:spPr bwMode="auto">
          <a:xfrm>
            <a:off x="6512852" y="2060575"/>
            <a:ext cx="3121421" cy="2160588"/>
          </a:xfrm>
          <a:prstGeom prst="rect">
            <a:avLst/>
          </a:prstGeom>
          <a:noFill/>
          <a:ln w="9525">
            <a:noFill/>
            <a:miter lim="800000"/>
            <a:headEnd/>
            <a:tailEnd/>
          </a:ln>
        </p:spPr>
      </p:pic>
      <p:pic>
        <p:nvPicPr>
          <p:cNvPr id="25606" name="Picture 4" descr="C:\Users\Shirley\Desktop\PEMSAC\CONTAINER CMAU 5349073  TRLU 7235848 AQUAFRESH FILE 55-10-64 021.jpg"/>
          <p:cNvPicPr>
            <a:picLocks noChangeAspect="1" noChangeArrowheads="1"/>
          </p:cNvPicPr>
          <p:nvPr/>
        </p:nvPicPr>
        <p:blipFill>
          <a:blip r:embed="rId4" cstate="print"/>
          <a:srcRect/>
          <a:stretch>
            <a:fillRect/>
          </a:stretch>
        </p:blipFill>
        <p:spPr bwMode="auto">
          <a:xfrm>
            <a:off x="6980636" y="4005264"/>
            <a:ext cx="2590006" cy="1792287"/>
          </a:xfrm>
          <a:prstGeom prst="rect">
            <a:avLst/>
          </a:prstGeom>
          <a:noFill/>
          <a:ln w="9525">
            <a:noFill/>
            <a:miter lim="800000"/>
            <a:headEnd/>
            <a:tailEnd/>
          </a:ln>
        </p:spPr>
      </p:pic>
      <p:pic>
        <p:nvPicPr>
          <p:cNvPr id="25607" name="Picture 5" descr="C:\Users\Shirley\Desktop\PEMSAC\CONTAINER CMAU 5349073  TRLU 7235848 AQUAFRESH FILE 55-10-64 030.jpg"/>
          <p:cNvPicPr>
            <a:picLocks noChangeAspect="1" noChangeArrowheads="1"/>
          </p:cNvPicPr>
          <p:nvPr/>
        </p:nvPicPr>
        <p:blipFill>
          <a:blip r:embed="rId5" cstate="print"/>
          <a:srcRect/>
          <a:stretch>
            <a:fillRect/>
          </a:stretch>
        </p:blipFill>
        <p:spPr bwMode="auto">
          <a:xfrm>
            <a:off x="619095" y="3286124"/>
            <a:ext cx="2727590" cy="3355975"/>
          </a:xfrm>
          <a:prstGeom prst="rect">
            <a:avLst/>
          </a:prstGeom>
          <a:noFill/>
          <a:ln w="9525">
            <a:noFill/>
            <a:miter lim="800000"/>
            <a:headEnd/>
            <a:tailEnd/>
          </a:ln>
        </p:spPr>
      </p:pic>
      <p:pic>
        <p:nvPicPr>
          <p:cNvPr id="25608" name="Picture 6" descr="C:\Users\Shirley\Desktop\PEMSAC\DSCN0015.jpg"/>
          <p:cNvPicPr>
            <a:picLocks noChangeAspect="1" noChangeArrowheads="1"/>
          </p:cNvPicPr>
          <p:nvPr/>
        </p:nvPicPr>
        <p:blipFill>
          <a:blip r:embed="rId6" cstate="print"/>
          <a:srcRect/>
          <a:stretch>
            <a:fillRect/>
          </a:stretch>
        </p:blipFill>
        <p:spPr bwMode="auto">
          <a:xfrm>
            <a:off x="3549650" y="4508501"/>
            <a:ext cx="3042312" cy="2106613"/>
          </a:xfrm>
          <a:prstGeom prst="rect">
            <a:avLst/>
          </a:prstGeom>
          <a:noFill/>
          <a:ln w="9525">
            <a:noFill/>
            <a:miter lim="800000"/>
            <a:headEnd/>
            <a:tailEnd/>
          </a:ln>
        </p:spPr>
      </p:pic>
      <p:sp>
        <p:nvSpPr>
          <p:cNvPr id="24585" name="TextBox 8"/>
          <p:cNvSpPr txBox="1">
            <a:spLocks noChangeArrowheads="1"/>
          </p:cNvSpPr>
          <p:nvPr/>
        </p:nvSpPr>
        <p:spPr bwMode="auto">
          <a:xfrm>
            <a:off x="386922" y="2643182"/>
            <a:ext cx="2418027" cy="369888"/>
          </a:xfrm>
          <a:prstGeom prst="rect">
            <a:avLst/>
          </a:prstGeom>
          <a:noFill/>
          <a:ln w="9525">
            <a:noFill/>
            <a:miter lim="800000"/>
            <a:headEnd/>
            <a:tailEnd/>
          </a:ln>
        </p:spPr>
        <p:txBody>
          <a:bodyPr>
            <a:spAutoFit/>
          </a:bodyPr>
          <a:lstStyle/>
          <a:p>
            <a:pPr>
              <a:defRPr/>
            </a:pPr>
            <a:r>
              <a:rPr lang="en-GB" b="1" dirty="0">
                <a:solidFill>
                  <a:schemeClr val="accent2">
                    <a:lumMod val="75000"/>
                  </a:schemeClr>
                </a:solidFill>
              </a:rPr>
              <a:t>Toothpaste</a:t>
            </a:r>
          </a:p>
        </p:txBody>
      </p:sp>
      <p:sp>
        <p:nvSpPr>
          <p:cNvPr id="13" name="Title 12"/>
          <p:cNvSpPr>
            <a:spLocks noGrp="1"/>
          </p:cNvSpPr>
          <p:nvPr>
            <p:ph type="title"/>
          </p:nvPr>
        </p:nvSpPr>
        <p:spPr/>
        <p:txBody>
          <a:bodyPr/>
          <a:lstStyle/>
          <a:p>
            <a:r>
              <a:rPr lang="en-GB" b="1" dirty="0" smtClean="0">
                <a:latin typeface="Boopee" pitchFamily="2" charset="0"/>
              </a:rPr>
              <a:t>Cooperation between MCCAA and customs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632520" y="1556792"/>
            <a:ext cx="8915400" cy="749300"/>
          </a:xfrm>
        </p:spPr>
        <p:txBody>
          <a:bodyPr/>
          <a:lstStyle/>
          <a:p>
            <a:r>
              <a:rPr lang="en-GB" dirty="0" smtClean="0"/>
              <a:t>Counterfeit products</a:t>
            </a:r>
          </a:p>
          <a:p>
            <a:endParaRPr lang="en-GB" dirty="0" smtClean="0"/>
          </a:p>
        </p:txBody>
      </p:sp>
      <p:pic>
        <p:nvPicPr>
          <p:cNvPr id="26628" name="Picture 2" descr="C:\Users\Shirley\Desktop\PEMSAC\CHANCE of CHANEL PERFUME FILE 55-09-73 EX PARCEL POST 004.jpg"/>
          <p:cNvPicPr>
            <a:picLocks noChangeAspect="1" noChangeArrowheads="1"/>
          </p:cNvPicPr>
          <p:nvPr/>
        </p:nvPicPr>
        <p:blipFill>
          <a:blip r:embed="rId2" cstate="print"/>
          <a:srcRect/>
          <a:stretch>
            <a:fillRect/>
          </a:stretch>
        </p:blipFill>
        <p:spPr bwMode="auto">
          <a:xfrm>
            <a:off x="704528" y="3140968"/>
            <a:ext cx="3381110" cy="2557462"/>
          </a:xfrm>
          <a:prstGeom prst="rect">
            <a:avLst/>
          </a:prstGeom>
          <a:noFill/>
          <a:ln w="9525">
            <a:noFill/>
            <a:miter lim="800000"/>
            <a:headEnd/>
            <a:tailEnd/>
          </a:ln>
        </p:spPr>
      </p:pic>
      <p:pic>
        <p:nvPicPr>
          <p:cNvPr id="26629" name="Picture 3" descr="C:\Users\Shirley\Desktop\PEMSAC\55 11 14 REXONA (1).jpg"/>
          <p:cNvPicPr>
            <a:picLocks noChangeAspect="1" noChangeArrowheads="1"/>
          </p:cNvPicPr>
          <p:nvPr/>
        </p:nvPicPr>
        <p:blipFill>
          <a:blip r:embed="rId3" cstate="print"/>
          <a:srcRect/>
          <a:stretch>
            <a:fillRect/>
          </a:stretch>
        </p:blipFill>
        <p:spPr bwMode="auto">
          <a:xfrm>
            <a:off x="4641719" y="3644901"/>
            <a:ext cx="1620044" cy="3027363"/>
          </a:xfrm>
          <a:prstGeom prst="rect">
            <a:avLst/>
          </a:prstGeom>
          <a:noFill/>
          <a:ln w="9525">
            <a:noFill/>
            <a:miter lim="800000"/>
            <a:headEnd/>
            <a:tailEnd/>
          </a:ln>
        </p:spPr>
      </p:pic>
      <p:pic>
        <p:nvPicPr>
          <p:cNvPr id="26630" name="Picture 4" descr="C:\Users\Shirley\Desktop\PEMSAC\SEVERAL PERFUMES EX PARCEL POST EE500705940MT 3rd DECEMBER 2009 011.jpg"/>
          <p:cNvPicPr>
            <a:picLocks noChangeAspect="1" noChangeArrowheads="1"/>
          </p:cNvPicPr>
          <p:nvPr/>
        </p:nvPicPr>
        <p:blipFill>
          <a:blip r:embed="rId4" cstate="print"/>
          <a:srcRect/>
          <a:stretch>
            <a:fillRect/>
          </a:stretch>
        </p:blipFill>
        <p:spPr bwMode="auto">
          <a:xfrm>
            <a:off x="6753200" y="1916832"/>
            <a:ext cx="2645040" cy="2640012"/>
          </a:xfrm>
          <a:prstGeom prst="rect">
            <a:avLst/>
          </a:prstGeom>
          <a:noFill/>
          <a:ln w="9525">
            <a:noFill/>
            <a:miter lim="800000"/>
            <a:headEnd/>
            <a:tailEnd/>
          </a:ln>
        </p:spPr>
      </p:pic>
      <p:sp>
        <p:nvSpPr>
          <p:cNvPr id="25607" name="TextBox 6"/>
          <p:cNvSpPr txBox="1">
            <a:spLocks noChangeArrowheads="1"/>
          </p:cNvSpPr>
          <p:nvPr/>
        </p:nvSpPr>
        <p:spPr bwMode="auto">
          <a:xfrm>
            <a:off x="848544" y="2420888"/>
            <a:ext cx="3432704" cy="369888"/>
          </a:xfrm>
          <a:prstGeom prst="rect">
            <a:avLst/>
          </a:prstGeom>
          <a:noFill/>
          <a:ln w="9525">
            <a:noFill/>
            <a:miter lim="800000"/>
            <a:headEnd/>
            <a:tailEnd/>
          </a:ln>
        </p:spPr>
        <p:txBody>
          <a:bodyPr>
            <a:spAutoFit/>
          </a:bodyPr>
          <a:lstStyle/>
          <a:p>
            <a:pPr>
              <a:defRPr/>
            </a:pPr>
            <a:r>
              <a:rPr lang="en-GB" b="1" dirty="0">
                <a:solidFill>
                  <a:schemeClr val="accent2">
                    <a:lumMod val="75000"/>
                  </a:schemeClr>
                </a:solidFill>
              </a:rPr>
              <a:t>Perfumes and deodorants</a:t>
            </a:r>
          </a:p>
        </p:txBody>
      </p:sp>
      <p:sp>
        <p:nvSpPr>
          <p:cNvPr id="11" name="Title 10"/>
          <p:cNvSpPr>
            <a:spLocks noGrp="1"/>
          </p:cNvSpPr>
          <p:nvPr>
            <p:ph type="title"/>
          </p:nvPr>
        </p:nvSpPr>
        <p:spPr/>
        <p:txBody>
          <a:bodyPr/>
          <a:lstStyle/>
          <a:p>
            <a:r>
              <a:rPr lang="en-GB" b="1" dirty="0" smtClean="0">
                <a:latin typeface="Boopee" pitchFamily="2" charset="0"/>
              </a:rPr>
              <a:t>Cooperation between MCCAA and customs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09530" y="1643050"/>
            <a:ext cx="8915400" cy="820738"/>
          </a:xfrm>
        </p:spPr>
        <p:txBody>
          <a:bodyPr/>
          <a:lstStyle/>
          <a:p>
            <a:r>
              <a:rPr lang="en-GB" dirty="0" smtClean="0"/>
              <a:t>Fate of counterfeit products</a:t>
            </a:r>
          </a:p>
        </p:txBody>
      </p:sp>
      <p:pic>
        <p:nvPicPr>
          <p:cNvPr id="27652" name="Picture 2" descr="C:\Users\Shirley\Desktop\PEMSAC\DSCN1306.jpg"/>
          <p:cNvPicPr>
            <a:picLocks noChangeAspect="1" noChangeArrowheads="1"/>
          </p:cNvPicPr>
          <p:nvPr/>
        </p:nvPicPr>
        <p:blipFill>
          <a:blip r:embed="rId2" cstate="print"/>
          <a:srcRect/>
          <a:stretch>
            <a:fillRect/>
          </a:stretch>
        </p:blipFill>
        <p:spPr bwMode="auto">
          <a:xfrm>
            <a:off x="2381232" y="2857496"/>
            <a:ext cx="5075123" cy="3514281"/>
          </a:xfrm>
          <a:prstGeom prst="rect">
            <a:avLst/>
          </a:prstGeom>
          <a:noFill/>
          <a:ln w="9525">
            <a:noFill/>
            <a:miter lim="800000"/>
            <a:headEnd/>
            <a:tailEnd/>
          </a:ln>
        </p:spPr>
      </p:pic>
      <p:sp>
        <p:nvSpPr>
          <p:cNvPr id="5" name="Rectangle 4"/>
          <p:cNvSpPr/>
          <p:nvPr/>
        </p:nvSpPr>
        <p:spPr>
          <a:xfrm rot="20013540">
            <a:off x="1997509" y="3650805"/>
            <a:ext cx="5580323" cy="10926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Destruction</a:t>
            </a:r>
          </a:p>
        </p:txBody>
      </p:sp>
      <p:sp>
        <p:nvSpPr>
          <p:cNvPr id="9" name="Title 8"/>
          <p:cNvSpPr>
            <a:spLocks noGrp="1"/>
          </p:cNvSpPr>
          <p:nvPr>
            <p:ph type="title"/>
          </p:nvPr>
        </p:nvSpPr>
        <p:spPr/>
        <p:txBody>
          <a:bodyPr/>
          <a:lstStyle/>
          <a:p>
            <a:r>
              <a:rPr lang="en-GB" b="1" dirty="0" smtClean="0">
                <a:latin typeface="Boopee" pitchFamily="2" charset="0"/>
              </a:rPr>
              <a:t>Cooperation between MCCAA and customs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44" y="0"/>
            <a:ext cx="8915400" cy="1143000"/>
          </a:xfrm>
        </p:spPr>
        <p:txBody>
          <a:bodyPr/>
          <a:lstStyle/>
          <a:p>
            <a:r>
              <a:rPr lang="en-US" sz="4800" b="1" dirty="0" smtClean="0">
                <a:latin typeface="Boopee" pitchFamily="2" charset="0"/>
              </a:rPr>
              <a:t>Cosmetics notified by Malta on RAPEX </a:t>
            </a:r>
            <a:endParaRPr lang="en-US" sz="4800" b="1" dirty="0">
              <a:latin typeface="Boopee" pitchFamily="2" charset="0"/>
            </a:endParaRPr>
          </a:p>
        </p:txBody>
      </p:sp>
      <p:sp>
        <p:nvSpPr>
          <p:cNvPr id="4" name="Slide Number Placeholder 3"/>
          <p:cNvSpPr>
            <a:spLocks noGrp="1"/>
          </p:cNvSpPr>
          <p:nvPr>
            <p:ph type="sldNum" sz="quarter" idx="12"/>
          </p:nvPr>
        </p:nvSpPr>
        <p:spPr/>
        <p:txBody>
          <a:bodyPr/>
          <a:lstStyle/>
          <a:p>
            <a:pPr>
              <a:defRPr/>
            </a:pPr>
            <a:fld id="{E5D578AE-898C-425B-BB3A-A2706C01621D}" type="slidenum">
              <a:rPr lang="en-US" smtClean="0"/>
              <a:pPr>
                <a:defRPr/>
              </a:pPr>
              <a:t>14</a:t>
            </a:fld>
            <a:endParaRPr lang="en-US"/>
          </a:p>
        </p:txBody>
      </p:sp>
      <p:graphicFrame>
        <p:nvGraphicFramePr>
          <p:cNvPr id="6" name="Table 5"/>
          <p:cNvGraphicFramePr>
            <a:graphicFrameLocks noGrp="1"/>
          </p:cNvGraphicFramePr>
          <p:nvPr/>
        </p:nvGraphicFramePr>
        <p:xfrm>
          <a:off x="380968" y="1142984"/>
          <a:ext cx="9144064" cy="5223904"/>
        </p:xfrm>
        <a:graphic>
          <a:graphicData uri="http://schemas.openxmlformats.org/drawingml/2006/table">
            <a:tbl>
              <a:tblPr firstRow="1" bandRow="1">
                <a:tableStyleId>{D7AC3CCA-C797-4891-BE02-D94E43425B78}</a:tableStyleId>
              </a:tblPr>
              <a:tblGrid>
                <a:gridCol w="1143008"/>
                <a:gridCol w="1214446"/>
                <a:gridCol w="1214446"/>
                <a:gridCol w="2333640"/>
                <a:gridCol w="2024078"/>
                <a:gridCol w="1214446"/>
              </a:tblGrid>
              <a:tr h="1000132">
                <a:tc>
                  <a:txBody>
                    <a:bodyPr/>
                    <a:lstStyle/>
                    <a:p>
                      <a:r>
                        <a:rPr lang="en-US" sz="1400" b="1" dirty="0" smtClean="0"/>
                        <a:t>Year - Week</a:t>
                      </a:r>
                      <a:endParaRPr lang="en-US" sz="1400" dirty="0"/>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b="1" dirty="0" smtClean="0"/>
                        <a:t>No.</a:t>
                      </a:r>
                      <a:br>
                        <a:rPr lang="en-US" sz="1400" b="1" dirty="0" smtClean="0"/>
                      </a:br>
                      <a:r>
                        <a:rPr lang="en-US" sz="1400" b="1" dirty="0" smtClean="0"/>
                        <a:t>Ref.</a:t>
                      </a:r>
                      <a:endParaRPr lang="en-US" sz="1400" dirty="0"/>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b="1" dirty="0" smtClean="0"/>
                        <a:t>Notifying country</a:t>
                      </a:r>
                      <a:endParaRPr lang="en-US" sz="1400" dirty="0"/>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b="1" dirty="0" smtClean="0"/>
                        <a:t>Product</a:t>
                      </a:r>
                      <a:br>
                        <a:rPr lang="en-US" sz="1400" b="1" dirty="0" smtClean="0"/>
                      </a:br>
                      <a:endParaRPr lang="en-US" sz="1400" dirty="0"/>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b="1" dirty="0" smtClean="0"/>
                        <a:t>Danger</a:t>
                      </a:r>
                      <a:endParaRPr lang="en-US" sz="1400" dirty="0"/>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b="1" dirty="0" smtClean="0"/>
                        <a:t>Measures adopted by notifying country</a:t>
                      </a:r>
                      <a:endParaRPr lang="en-US" sz="1400" dirty="0"/>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r>
              <a:tr h="4223772">
                <a:tc>
                  <a:txBody>
                    <a:bodyPr/>
                    <a:lstStyle/>
                    <a:p>
                      <a:pPr algn="ctr"/>
                      <a:r>
                        <a:rPr lang="en-US" sz="1400" dirty="0" smtClean="0"/>
                        <a:t>2012 - 22</a:t>
                      </a:r>
                      <a:endParaRPr lang="en-US" sz="1400" dirty="0"/>
                    </a:p>
                  </a:txBody>
                  <a:tcPr marL="57150" marR="57150" marT="57150" marB="57150">
                    <a:lnT w="12700" cap="flat" cmpd="sng" algn="ctr">
                      <a:solidFill>
                        <a:schemeClr val="tx1"/>
                      </a:solidFill>
                      <a:prstDash val="solid"/>
                      <a:round/>
                      <a:headEnd type="none" w="med" len="med"/>
                      <a:tailEnd type="none" w="med" len="med"/>
                    </a:lnT>
                    <a:solidFill>
                      <a:schemeClr val="accent6">
                        <a:lumMod val="40000"/>
                        <a:lumOff val="60000"/>
                        <a:alpha val="14000"/>
                      </a:schemeClr>
                    </a:solidFill>
                  </a:tcPr>
                </a:tc>
                <a:tc>
                  <a:txBody>
                    <a:bodyPr/>
                    <a:lstStyle/>
                    <a:p>
                      <a:pPr algn="ctr"/>
                      <a:r>
                        <a:rPr lang="en-US" sz="1400" dirty="0" smtClean="0"/>
                        <a:t>49</a:t>
                      </a:r>
                      <a:br>
                        <a:rPr lang="en-US" sz="1400" dirty="0" smtClean="0"/>
                      </a:br>
                      <a:r>
                        <a:rPr lang="en-US" sz="1400" dirty="0" smtClean="0"/>
                        <a:t>0830/12</a:t>
                      </a:r>
                      <a:endParaRPr lang="en-US" sz="1400" dirty="0"/>
                    </a:p>
                  </a:txBody>
                  <a:tcPr marL="57150" marR="57150" marT="57150" marB="57150">
                    <a:lnT w="12700" cap="flat" cmpd="sng" algn="ctr">
                      <a:solidFill>
                        <a:schemeClr val="tx1"/>
                      </a:solidFill>
                      <a:prstDash val="solid"/>
                      <a:round/>
                      <a:headEnd type="none" w="med" len="med"/>
                      <a:tailEnd type="none" w="med" len="med"/>
                    </a:lnT>
                    <a:solidFill>
                      <a:schemeClr val="accent6">
                        <a:lumMod val="40000"/>
                        <a:lumOff val="60000"/>
                        <a:alpha val="14000"/>
                      </a:schemeClr>
                    </a:solidFill>
                  </a:tcPr>
                </a:tc>
                <a:tc>
                  <a:txBody>
                    <a:bodyPr/>
                    <a:lstStyle/>
                    <a:p>
                      <a:pPr algn="ctr"/>
                      <a:r>
                        <a:rPr lang="en-US" sz="1400" dirty="0" smtClean="0"/>
                        <a:t>Malta</a:t>
                      </a:r>
                      <a:endParaRPr lang="en-US" sz="1400" dirty="0"/>
                    </a:p>
                  </a:txBody>
                  <a:tcPr marL="57150" marR="57150" marT="57150" marB="57150">
                    <a:lnT w="12700" cap="flat" cmpd="sng" algn="ctr">
                      <a:solidFill>
                        <a:schemeClr val="tx1"/>
                      </a:solidFill>
                      <a:prstDash val="solid"/>
                      <a:round/>
                      <a:headEnd type="none" w="med" len="med"/>
                      <a:tailEnd type="none" w="med" len="med"/>
                    </a:lnT>
                    <a:solidFill>
                      <a:schemeClr val="accent6">
                        <a:lumMod val="40000"/>
                        <a:lumOff val="60000"/>
                        <a:alpha val="1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Category: Cosmetics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
                      </a:r>
                      <a:br>
                        <a:rPr lang="en-US" sz="1400" kern="1200" dirty="0" smtClean="0">
                          <a:solidFill>
                            <a:schemeClr val="dk1"/>
                          </a:solidFill>
                          <a:latin typeface="+mn-lt"/>
                          <a:ea typeface="+mn-ea"/>
                          <a:cs typeface="+mn-cs"/>
                        </a:rPr>
                      </a:br>
                      <a:r>
                        <a:rPr lang="en-US" sz="1200" kern="1200" dirty="0" smtClean="0">
                          <a:solidFill>
                            <a:schemeClr val="dk1"/>
                          </a:solidFill>
                          <a:latin typeface="+mn-lt"/>
                          <a:ea typeface="+mn-ea"/>
                          <a:cs typeface="+mn-cs"/>
                        </a:rPr>
                        <a:t>Product: Skin lightening product "Caro White Beauty Lotion"</a:t>
                      </a:r>
                      <a:br>
                        <a:rPr lang="en-US" sz="1200" kern="1200" dirty="0" smtClean="0">
                          <a:solidFill>
                            <a:schemeClr val="dk1"/>
                          </a:solidFill>
                          <a:latin typeface="+mn-lt"/>
                          <a:ea typeface="+mn-ea"/>
                          <a:cs typeface="+mn-cs"/>
                        </a:rPr>
                      </a:br>
                      <a:r>
                        <a:rPr lang="en-US" sz="1200" kern="1200" dirty="0" smtClean="0">
                          <a:solidFill>
                            <a:schemeClr val="dk1"/>
                          </a:solidFill>
                          <a:latin typeface="+mn-lt"/>
                          <a:ea typeface="+mn-ea"/>
                          <a:cs typeface="+mn-cs"/>
                        </a:rPr>
                        <a:t/>
                      </a:r>
                      <a:br>
                        <a:rPr lang="en-US" sz="1200" kern="1200" dirty="0" smtClean="0">
                          <a:solidFill>
                            <a:schemeClr val="dk1"/>
                          </a:solidFill>
                          <a:latin typeface="+mn-lt"/>
                          <a:ea typeface="+mn-ea"/>
                          <a:cs typeface="+mn-cs"/>
                        </a:rPr>
                      </a:br>
                      <a:r>
                        <a:rPr lang="en-US" sz="1200" kern="1200" dirty="0" smtClean="0">
                          <a:solidFill>
                            <a:schemeClr val="dk1"/>
                          </a:solidFill>
                          <a:latin typeface="+mn-lt"/>
                          <a:ea typeface="+mn-ea"/>
                          <a:cs typeface="+mn-cs"/>
                        </a:rPr>
                        <a:t>Brand: Caro</a:t>
                      </a:r>
                      <a:br>
                        <a:rPr lang="en-US" sz="1200" kern="1200" dirty="0" smtClean="0">
                          <a:solidFill>
                            <a:schemeClr val="dk1"/>
                          </a:solidFill>
                          <a:latin typeface="+mn-lt"/>
                          <a:ea typeface="+mn-ea"/>
                          <a:cs typeface="+mn-cs"/>
                        </a:rPr>
                      </a:br>
                      <a:r>
                        <a:rPr lang="en-US" sz="1200" kern="1200" dirty="0" smtClean="0">
                          <a:solidFill>
                            <a:schemeClr val="dk1"/>
                          </a:solidFill>
                          <a:latin typeface="+mn-lt"/>
                          <a:ea typeface="+mn-ea"/>
                          <a:cs typeface="+mn-cs"/>
                        </a:rPr>
                        <a:t>Type/number of model: Manufactured on 06/11 Expired on 06/13 Batch 8B26443/0 Registration Number 02-6822</a:t>
                      </a:r>
                      <a:br>
                        <a:rPr lang="en-US" sz="1200" kern="1200" dirty="0" smtClean="0">
                          <a:solidFill>
                            <a:schemeClr val="dk1"/>
                          </a:solidFill>
                          <a:latin typeface="+mn-lt"/>
                          <a:ea typeface="+mn-ea"/>
                          <a:cs typeface="+mn-cs"/>
                        </a:rPr>
                      </a:br>
                      <a:r>
                        <a:rPr lang="en-US" sz="1200" kern="1200" dirty="0" smtClean="0">
                          <a:solidFill>
                            <a:schemeClr val="dk1"/>
                          </a:solidFill>
                          <a:latin typeface="+mn-lt"/>
                          <a:ea typeface="+mn-ea"/>
                          <a:cs typeface="+mn-cs"/>
                        </a:rPr>
                        <a:t>Description: Skin lightening beauty lotion.</a:t>
                      </a:r>
                      <a:br>
                        <a:rPr lang="en-US" sz="1200" kern="1200" dirty="0" smtClean="0">
                          <a:solidFill>
                            <a:schemeClr val="dk1"/>
                          </a:solidFill>
                          <a:latin typeface="+mn-lt"/>
                          <a:ea typeface="+mn-ea"/>
                          <a:cs typeface="+mn-cs"/>
                        </a:rPr>
                      </a:br>
                      <a:r>
                        <a:rPr lang="en-US" sz="1200" kern="1200" dirty="0" smtClean="0">
                          <a:solidFill>
                            <a:schemeClr val="dk1"/>
                          </a:solidFill>
                          <a:latin typeface="+mn-lt"/>
                          <a:ea typeface="+mn-ea"/>
                          <a:cs typeface="+mn-cs"/>
                        </a:rPr>
                        <a:t>Country of origin: Democratic Republic of Congo </a:t>
                      </a:r>
                    </a:p>
                    <a:p>
                      <a:endParaRPr lang="en-US" sz="1400" dirty="0"/>
                    </a:p>
                  </a:txBody>
                  <a:tcPr>
                    <a:lnT w="12700" cap="flat" cmpd="sng" algn="ctr">
                      <a:solidFill>
                        <a:schemeClr val="tx1"/>
                      </a:solidFill>
                      <a:prstDash val="solid"/>
                      <a:round/>
                      <a:headEnd type="none" w="med" len="med"/>
                      <a:tailEnd type="none" w="med" len="med"/>
                    </a:lnT>
                    <a:solidFill>
                      <a:schemeClr val="accent6">
                        <a:lumMod val="40000"/>
                        <a:lumOff val="60000"/>
                        <a:alpha val="1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Chemical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The product poses a chemical risk because it contains the ingredient hydroquinone, as declared on the label, the use of which is prohibited in cosmetics and personal hygiene products.</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The product does not comply with the Cosmetics directive 76/768/EEC. </a:t>
                      </a:r>
                    </a:p>
                    <a:p>
                      <a:endParaRPr lang="en-US" sz="1400" dirty="0"/>
                    </a:p>
                  </a:txBody>
                  <a:tcPr>
                    <a:lnT w="12700" cap="flat" cmpd="sng" algn="ctr">
                      <a:solidFill>
                        <a:schemeClr val="tx1"/>
                      </a:solidFill>
                      <a:prstDash val="solid"/>
                      <a:round/>
                      <a:headEnd type="none" w="med" len="med"/>
                      <a:tailEnd type="none" w="med" len="med"/>
                    </a:lnT>
                    <a:solidFill>
                      <a:schemeClr val="accent6">
                        <a:lumMod val="40000"/>
                        <a:lumOff val="60000"/>
                        <a:alpha val="1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Import rejected by the customs authorities. </a:t>
                      </a:r>
                    </a:p>
                    <a:p>
                      <a:endParaRPr lang="en-US" sz="1400" dirty="0"/>
                    </a:p>
                  </a:txBody>
                  <a:tcPr>
                    <a:lnT w="12700" cap="flat" cmpd="sng" algn="ctr">
                      <a:solidFill>
                        <a:schemeClr val="tx1"/>
                      </a:solidFill>
                      <a:prstDash val="solid"/>
                      <a:round/>
                      <a:headEnd type="none" w="med" len="med"/>
                      <a:tailEnd type="none" w="med" len="med"/>
                    </a:lnT>
                    <a:solidFill>
                      <a:schemeClr val="accent6">
                        <a:lumMod val="40000"/>
                        <a:lumOff val="60000"/>
                        <a:alpha val="14000"/>
                      </a:schemeClr>
                    </a:solidFill>
                  </a:tcPr>
                </a:tc>
              </a:tr>
            </a:tbl>
          </a:graphicData>
        </a:graphic>
      </p:graphicFrame>
      <p:sp>
        <p:nvSpPr>
          <p:cNvPr id="8" name="Footer Placeholder 2"/>
          <p:cNvSpPr>
            <a:spLocks noGrp="1"/>
          </p:cNvSpPr>
          <p:nvPr>
            <p:ph type="ftr" sz="quarter" idx="11"/>
          </p:nvPr>
        </p:nvSpPr>
        <p:spPr>
          <a:xfrm>
            <a:off x="2738422" y="6500833"/>
            <a:ext cx="4500594" cy="220641"/>
          </a:xfrm>
        </p:spPr>
        <p:txBody>
          <a:bodyPr/>
          <a:lstStyle/>
          <a:p>
            <a:pPr>
              <a:defRPr/>
            </a:pPr>
            <a:r>
              <a:rPr lang="en-US" sz="1100" dirty="0" smtClean="0"/>
              <a:t>Malta Competition and Consumer Affairs Authority</a:t>
            </a:r>
            <a:endParaRPr lang="en-US" sz="1100" dirty="0"/>
          </a:p>
        </p:txBody>
      </p:sp>
      <p:pic>
        <p:nvPicPr>
          <p:cNvPr id="1026" name="Picture 2"/>
          <p:cNvPicPr>
            <a:picLocks noChangeAspect="1" noChangeArrowheads="1"/>
          </p:cNvPicPr>
          <p:nvPr/>
        </p:nvPicPr>
        <p:blipFill>
          <a:blip r:embed="rId2" cstate="print"/>
          <a:srcRect/>
          <a:stretch>
            <a:fillRect/>
          </a:stretch>
        </p:blipFill>
        <p:spPr bwMode="auto">
          <a:xfrm>
            <a:off x="4595810" y="4929198"/>
            <a:ext cx="693682" cy="1404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oopee"/>
              </a:rPr>
              <a:t>Henna tattoos</a:t>
            </a:r>
            <a:endParaRPr lang="en-GB" b="1" dirty="0">
              <a:latin typeface="Boopee"/>
            </a:endParaRPr>
          </a:p>
        </p:txBody>
      </p:sp>
      <p:sp>
        <p:nvSpPr>
          <p:cNvPr id="3" name="Footer Placeholder 2"/>
          <p:cNvSpPr>
            <a:spLocks noGrp="1"/>
          </p:cNvSpPr>
          <p:nvPr>
            <p:ph type="ftr" sz="quarter" idx="11"/>
          </p:nvPr>
        </p:nvSpPr>
        <p:spPr/>
        <p:txBody>
          <a:bodyPr/>
          <a:lstStyle/>
          <a:p>
            <a:pPr>
              <a:defRPr/>
            </a:pPr>
            <a:r>
              <a:rPr lang="en-US" smtClean="0"/>
              <a:t>Malta Competition and Consumer Affairs Authority</a:t>
            </a:r>
            <a:endParaRPr lang="en-US"/>
          </a:p>
        </p:txBody>
      </p:sp>
      <p:sp>
        <p:nvSpPr>
          <p:cNvPr id="4" name="Slide Number Placeholder 3"/>
          <p:cNvSpPr>
            <a:spLocks noGrp="1"/>
          </p:cNvSpPr>
          <p:nvPr>
            <p:ph type="sldNum" sz="quarter" idx="12"/>
          </p:nvPr>
        </p:nvSpPr>
        <p:spPr/>
        <p:txBody>
          <a:bodyPr/>
          <a:lstStyle/>
          <a:p>
            <a:pPr>
              <a:defRPr/>
            </a:pPr>
            <a:fld id="{E5D578AE-898C-425B-BB3A-A2706C01621D}" type="slidenum">
              <a:rPr lang="en-US" smtClean="0"/>
              <a:pPr>
                <a:defRPr/>
              </a:pPr>
              <a:t>15</a:t>
            </a:fld>
            <a:endParaRPr lang="en-US"/>
          </a:p>
        </p:txBody>
      </p:sp>
      <p:sp>
        <p:nvSpPr>
          <p:cNvPr id="5" name="Rectangle 4"/>
          <p:cNvSpPr/>
          <p:nvPr/>
        </p:nvSpPr>
        <p:spPr>
          <a:xfrm>
            <a:off x="920552" y="1412776"/>
            <a:ext cx="8136904" cy="1938992"/>
          </a:xfrm>
          <a:prstGeom prst="rect">
            <a:avLst/>
          </a:prstGeom>
        </p:spPr>
        <p:txBody>
          <a:bodyPr wrap="square">
            <a:spAutoFit/>
          </a:bodyPr>
          <a:lstStyle/>
          <a:p>
            <a:r>
              <a:rPr lang="en-GB" sz="2400" dirty="0" smtClean="0"/>
              <a:t>Those using pure henna seldom cause any problems and tend to disappear by themselves within a few weeks. However, </a:t>
            </a:r>
            <a:r>
              <a:rPr lang="en-GB" sz="2400" dirty="0" err="1" smtClean="0"/>
              <a:t>para-phenylenediamine</a:t>
            </a:r>
            <a:r>
              <a:rPr lang="en-GB" sz="2400" dirty="0" smtClean="0"/>
              <a:t> is sometimes added to the henna for a faster and darker effect, forming so-called 'black henna'</a:t>
            </a:r>
            <a:endParaRPr lang="en-GB" sz="2400" dirty="0"/>
          </a:p>
        </p:txBody>
      </p:sp>
      <p:pic>
        <p:nvPicPr>
          <p:cNvPr id="1026" name="Picture 2"/>
          <p:cNvPicPr>
            <a:picLocks noChangeAspect="1" noChangeArrowheads="1"/>
          </p:cNvPicPr>
          <p:nvPr/>
        </p:nvPicPr>
        <p:blipFill>
          <a:blip r:embed="rId2" cstate="print"/>
          <a:srcRect/>
          <a:stretch>
            <a:fillRect/>
          </a:stretch>
        </p:blipFill>
        <p:spPr bwMode="auto">
          <a:xfrm>
            <a:off x="3368824" y="3212976"/>
            <a:ext cx="3024336" cy="290547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oopee"/>
              </a:rPr>
              <a:t>What is black henna?</a:t>
            </a:r>
            <a:endParaRPr lang="en-GB" b="1" dirty="0">
              <a:latin typeface="Boopee"/>
            </a:endParaRPr>
          </a:p>
        </p:txBody>
      </p:sp>
      <p:sp>
        <p:nvSpPr>
          <p:cNvPr id="3" name="Footer Placeholder 2"/>
          <p:cNvSpPr>
            <a:spLocks noGrp="1"/>
          </p:cNvSpPr>
          <p:nvPr>
            <p:ph type="ftr" sz="quarter" idx="11"/>
          </p:nvPr>
        </p:nvSpPr>
        <p:spPr/>
        <p:txBody>
          <a:bodyPr/>
          <a:lstStyle/>
          <a:p>
            <a:pPr>
              <a:defRPr/>
            </a:pPr>
            <a:r>
              <a:rPr lang="en-US" smtClean="0"/>
              <a:t>Malta Competition and Consumer Affairs Authority</a:t>
            </a:r>
            <a:endParaRPr lang="en-US"/>
          </a:p>
        </p:txBody>
      </p:sp>
      <p:sp>
        <p:nvSpPr>
          <p:cNvPr id="4" name="Slide Number Placeholder 3"/>
          <p:cNvSpPr>
            <a:spLocks noGrp="1"/>
          </p:cNvSpPr>
          <p:nvPr>
            <p:ph type="sldNum" sz="quarter" idx="12"/>
          </p:nvPr>
        </p:nvSpPr>
        <p:spPr/>
        <p:txBody>
          <a:bodyPr/>
          <a:lstStyle/>
          <a:p>
            <a:pPr>
              <a:defRPr/>
            </a:pPr>
            <a:fld id="{E5D578AE-898C-425B-BB3A-A2706C01621D}" type="slidenum">
              <a:rPr lang="en-US" smtClean="0"/>
              <a:pPr>
                <a:defRPr/>
              </a:pPr>
              <a:t>16</a:t>
            </a:fld>
            <a:endParaRPr lang="en-US"/>
          </a:p>
        </p:txBody>
      </p:sp>
      <p:sp>
        <p:nvSpPr>
          <p:cNvPr id="3074" name="Rectangle 2"/>
          <p:cNvSpPr>
            <a:spLocks noChangeArrowheads="1"/>
          </p:cNvSpPr>
          <p:nvPr/>
        </p:nvSpPr>
        <p:spPr bwMode="auto">
          <a:xfrm>
            <a:off x="848544" y="1628800"/>
            <a:ext cx="819336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painting with pure henna, an orange or chestnut-coloured pattern appears after a few hours. Para-</a:t>
            </a:r>
            <a:r>
              <a:rPr kumimoji="0" lang="en-GB"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phenylenediamine</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(PPD) is sometimes added to the henna for a faster and darker effect, forming so-called 'black henna'. Use of this substance is permitted only under strict conditions as a hair dye but not for painting on the skin.</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oopee"/>
              </a:rPr>
              <a:t>Problems with black Henna </a:t>
            </a:r>
            <a:endParaRPr lang="en-GB" b="1" dirty="0">
              <a:latin typeface="Boopee"/>
            </a:endParaRPr>
          </a:p>
        </p:txBody>
      </p:sp>
      <p:sp>
        <p:nvSpPr>
          <p:cNvPr id="3" name="Footer Placeholder 2"/>
          <p:cNvSpPr>
            <a:spLocks noGrp="1"/>
          </p:cNvSpPr>
          <p:nvPr>
            <p:ph type="ftr" sz="quarter" idx="11"/>
          </p:nvPr>
        </p:nvSpPr>
        <p:spPr/>
        <p:txBody>
          <a:bodyPr/>
          <a:lstStyle/>
          <a:p>
            <a:pPr>
              <a:defRPr/>
            </a:pPr>
            <a:r>
              <a:rPr lang="en-US" smtClean="0"/>
              <a:t>Malta Competition and Consumer Affairs Authority</a:t>
            </a:r>
            <a:endParaRPr lang="en-US"/>
          </a:p>
        </p:txBody>
      </p:sp>
      <p:sp>
        <p:nvSpPr>
          <p:cNvPr id="4" name="Slide Number Placeholder 3"/>
          <p:cNvSpPr>
            <a:spLocks noGrp="1"/>
          </p:cNvSpPr>
          <p:nvPr>
            <p:ph type="sldNum" sz="quarter" idx="12"/>
          </p:nvPr>
        </p:nvSpPr>
        <p:spPr/>
        <p:txBody>
          <a:bodyPr/>
          <a:lstStyle/>
          <a:p>
            <a:pPr>
              <a:defRPr/>
            </a:pPr>
            <a:fld id="{E5D578AE-898C-425B-BB3A-A2706C01621D}" type="slidenum">
              <a:rPr lang="en-US" smtClean="0"/>
              <a:pPr>
                <a:defRPr/>
              </a:pPr>
              <a:t>17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7257256" y="3861048"/>
            <a:ext cx="2486025" cy="18383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825208" y="1700808"/>
            <a:ext cx="2466975" cy="18478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592960" y="4509120"/>
            <a:ext cx="2376264" cy="1732692"/>
          </a:xfrm>
          <a:prstGeom prst="rect">
            <a:avLst/>
          </a:prstGeom>
          <a:noFill/>
          <a:ln w="9525">
            <a:noFill/>
            <a:miter lim="800000"/>
            <a:headEnd/>
            <a:tailEnd/>
          </a:ln>
        </p:spPr>
      </p:pic>
      <p:sp>
        <p:nvSpPr>
          <p:cNvPr id="2053" name="Rectangle 5"/>
          <p:cNvSpPr>
            <a:spLocks noChangeArrowheads="1"/>
          </p:cNvSpPr>
          <p:nvPr/>
        </p:nvSpPr>
        <p:spPr bwMode="auto">
          <a:xfrm>
            <a:off x="200472" y="1494799"/>
            <a:ext cx="624914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a few days, allergic reactions can arise: itching, redness, spots, blisters or even permanent discolouring of the skin and scarring. People can also become permanently sensitive to this substance, which is also used in dyes for textiles, rubber, sun filters and some medicines.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Boopee"/>
              </a:rPr>
              <a:t>Semi/Permanent make-up</a:t>
            </a:r>
            <a:endParaRPr lang="en-GB" b="1" dirty="0">
              <a:latin typeface="Boopee"/>
            </a:endParaRPr>
          </a:p>
        </p:txBody>
      </p:sp>
      <p:sp>
        <p:nvSpPr>
          <p:cNvPr id="3" name="Footer Placeholder 2"/>
          <p:cNvSpPr>
            <a:spLocks noGrp="1"/>
          </p:cNvSpPr>
          <p:nvPr>
            <p:ph type="ftr" sz="quarter" idx="11"/>
          </p:nvPr>
        </p:nvSpPr>
        <p:spPr/>
        <p:txBody>
          <a:bodyPr/>
          <a:lstStyle/>
          <a:p>
            <a:pPr>
              <a:defRPr/>
            </a:pPr>
            <a:r>
              <a:rPr lang="en-US" smtClean="0"/>
              <a:t>Malta Competition and Consumer Affairs Authority</a:t>
            </a:r>
            <a:endParaRPr lang="en-US"/>
          </a:p>
        </p:txBody>
      </p:sp>
      <p:sp>
        <p:nvSpPr>
          <p:cNvPr id="4" name="Slide Number Placeholder 3"/>
          <p:cNvSpPr>
            <a:spLocks noGrp="1"/>
          </p:cNvSpPr>
          <p:nvPr>
            <p:ph type="sldNum" sz="quarter" idx="12"/>
          </p:nvPr>
        </p:nvSpPr>
        <p:spPr/>
        <p:txBody>
          <a:bodyPr/>
          <a:lstStyle/>
          <a:p>
            <a:pPr>
              <a:defRPr/>
            </a:pPr>
            <a:fld id="{E5D578AE-898C-425B-BB3A-A2706C01621D}" type="slidenum">
              <a:rPr lang="en-US" smtClean="0"/>
              <a:pPr>
                <a:defRPr/>
              </a:pPr>
              <a:t>18</a:t>
            </a:fld>
            <a:endParaRPr lang="en-US"/>
          </a:p>
        </p:txBody>
      </p:sp>
      <p:sp>
        <p:nvSpPr>
          <p:cNvPr id="5" name="TextBox 4"/>
          <p:cNvSpPr txBox="1"/>
          <p:nvPr/>
        </p:nvSpPr>
        <p:spPr>
          <a:xfrm>
            <a:off x="920552" y="1484784"/>
            <a:ext cx="8064896" cy="3139321"/>
          </a:xfrm>
          <a:prstGeom prst="rect">
            <a:avLst/>
          </a:prstGeom>
          <a:noFill/>
        </p:spPr>
        <p:txBody>
          <a:bodyPr wrap="square" rtlCol="0">
            <a:spAutoFit/>
          </a:bodyPr>
          <a:lstStyle/>
          <a:p>
            <a:r>
              <a:rPr lang="en-GB" sz="2000" dirty="0" smtClean="0"/>
              <a:t>Semi/Permanent make-up = Tattoo</a:t>
            </a:r>
          </a:p>
          <a:p>
            <a:endParaRPr lang="en-GB" sz="2000" dirty="0" smtClean="0"/>
          </a:p>
          <a:p>
            <a:r>
              <a:rPr lang="en-GB" sz="2000" dirty="0" smtClean="0"/>
              <a:t>Tattoo = the application of ink under the skin therefore NOT a cosmetic</a:t>
            </a:r>
          </a:p>
          <a:p>
            <a:endParaRPr lang="en-GB" sz="2000" dirty="0" smtClean="0"/>
          </a:p>
          <a:p>
            <a:r>
              <a:rPr lang="en-GB" sz="2000" dirty="0" smtClean="0"/>
              <a:t>Semi/Permanent make-up artists need to be certified by the Environmental Health Department. Place where such make-up is applied needs to be licensed by the Environmental Health Department.</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Boopee" pitchFamily="2" charset="0"/>
              </a:rPr>
              <a:t>Cosmetics</a:t>
            </a:r>
            <a:endParaRPr lang="en-US" sz="6000" b="1" dirty="0">
              <a:latin typeface="Boopee" pitchFamily="2" charset="0"/>
            </a:endParaRPr>
          </a:p>
        </p:txBody>
      </p:sp>
      <p:sp>
        <p:nvSpPr>
          <p:cNvPr id="3" name="Content Placeholder 2"/>
          <p:cNvSpPr>
            <a:spLocks noGrp="1"/>
          </p:cNvSpPr>
          <p:nvPr>
            <p:ph idx="1"/>
          </p:nvPr>
        </p:nvSpPr>
        <p:spPr/>
        <p:txBody>
          <a:bodyPr/>
          <a:lstStyle/>
          <a:p>
            <a:pPr>
              <a:buNone/>
            </a:pPr>
            <a:r>
              <a:rPr lang="en-US" b="1" dirty="0" smtClean="0">
                <a:solidFill>
                  <a:srgbClr val="FF0000"/>
                </a:solidFill>
              </a:rPr>
              <a:t>Definition</a:t>
            </a:r>
            <a:r>
              <a:rPr lang="en-US" b="1" dirty="0" smtClean="0"/>
              <a:t> </a:t>
            </a:r>
          </a:p>
          <a:p>
            <a:pPr>
              <a:buNone/>
            </a:pPr>
            <a:r>
              <a:rPr lang="en-US" b="1" i="1" dirty="0" smtClean="0"/>
              <a:t>Substance or mixture intended to be placed in contact with the various external parts of the human body e.g. hair, skin, teeth etc. or with the teeth and the mucous membranes of the oral cavity. </a:t>
            </a:r>
          </a:p>
          <a:p>
            <a:pPr>
              <a:buNone/>
            </a:pPr>
            <a:endParaRPr lang="en-US" b="1" i="1" dirty="0" smtClean="0"/>
          </a:p>
          <a:p>
            <a:pPr>
              <a:buNone/>
            </a:pPr>
            <a:r>
              <a:rPr lang="en-US" b="1" i="1" dirty="0" smtClean="0">
                <a:solidFill>
                  <a:srgbClr val="FF0000"/>
                </a:solidFill>
              </a:rPr>
              <a:t>Include</a:t>
            </a:r>
            <a:r>
              <a:rPr lang="en-US" b="1" i="1" dirty="0" smtClean="0"/>
              <a:t>: hair dyes, shampoos, make-up, toothpaste etc</a:t>
            </a:r>
          </a:p>
          <a:p>
            <a:pPr>
              <a:buNone/>
            </a:pPr>
            <a:endParaRPr lang="en-US" b="1" dirty="0" smtClean="0"/>
          </a:p>
        </p:txBody>
      </p:sp>
      <p:sp>
        <p:nvSpPr>
          <p:cNvPr id="4" name="Footer Placeholder 3"/>
          <p:cNvSpPr>
            <a:spLocks noGrp="1"/>
          </p:cNvSpPr>
          <p:nvPr>
            <p:ph type="ftr" sz="quarter" idx="11"/>
          </p:nvPr>
        </p:nvSpPr>
        <p:spPr>
          <a:xfrm>
            <a:off x="3384550" y="6429395"/>
            <a:ext cx="3568714" cy="292079"/>
          </a:xfrm>
        </p:spPr>
        <p:txBody>
          <a:bodyPr/>
          <a:lstStyle/>
          <a:p>
            <a:pPr>
              <a:defRPr/>
            </a:pPr>
            <a:r>
              <a:rPr lang="en-US" sz="1100" dirty="0" smtClean="0"/>
              <a:t>Malta Competition and Consumer Affairs Authority</a:t>
            </a:r>
            <a:endParaRPr lang="en-US" sz="1100" dirty="0"/>
          </a:p>
        </p:txBody>
      </p:sp>
      <p:sp>
        <p:nvSpPr>
          <p:cNvPr id="5" name="Slide Number Placeholder 4"/>
          <p:cNvSpPr>
            <a:spLocks noGrp="1"/>
          </p:cNvSpPr>
          <p:nvPr>
            <p:ph type="sldNum" sz="quarter" idx="12"/>
          </p:nvPr>
        </p:nvSpPr>
        <p:spPr/>
        <p:txBody>
          <a:bodyPr/>
          <a:lstStyle/>
          <a:p>
            <a:pPr>
              <a:defRPr/>
            </a:pPr>
            <a:fld id="{CFC2740A-8B17-461F-97A8-3128E44EAEF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0"/>
            <a:ext cx="8915400" cy="1143000"/>
          </a:xfrm>
        </p:spPr>
        <p:txBody>
          <a:bodyPr/>
          <a:lstStyle/>
          <a:p>
            <a:r>
              <a:rPr lang="en-GB" sz="6000" b="1" dirty="0" smtClean="0">
                <a:latin typeface="Boopee"/>
              </a:rPr>
              <a:t>Cosmetics Regulation</a:t>
            </a:r>
            <a:endParaRPr lang="en-GB" sz="6000" b="1" dirty="0">
              <a:latin typeface="Boopee"/>
            </a:endParaRPr>
          </a:p>
        </p:txBody>
      </p:sp>
      <p:sp>
        <p:nvSpPr>
          <p:cNvPr id="3" name="Content Placeholder 2"/>
          <p:cNvSpPr>
            <a:spLocks noGrp="1"/>
          </p:cNvSpPr>
          <p:nvPr>
            <p:ph idx="1"/>
          </p:nvPr>
        </p:nvSpPr>
        <p:spPr>
          <a:xfrm>
            <a:off x="495300" y="2060848"/>
            <a:ext cx="4961756" cy="4065315"/>
          </a:xfrm>
        </p:spPr>
        <p:txBody>
          <a:bodyPr/>
          <a:lstStyle/>
          <a:p>
            <a:r>
              <a:rPr lang="en-GB" dirty="0" smtClean="0"/>
              <a:t>Regulation (EC) No 1223/2009 replaces Directive 76/768/EC</a:t>
            </a:r>
          </a:p>
          <a:p>
            <a:endParaRPr lang="en-GB" dirty="0"/>
          </a:p>
        </p:txBody>
      </p:sp>
      <p:sp>
        <p:nvSpPr>
          <p:cNvPr id="4" name="Footer Placeholder 3"/>
          <p:cNvSpPr>
            <a:spLocks noGrp="1"/>
          </p:cNvSpPr>
          <p:nvPr>
            <p:ph type="ftr" sz="quarter" idx="11"/>
          </p:nvPr>
        </p:nvSpPr>
        <p:spPr/>
        <p:txBody>
          <a:bodyPr/>
          <a:lstStyle/>
          <a:p>
            <a:pPr>
              <a:defRPr/>
            </a:pPr>
            <a:r>
              <a:rPr lang="en-US" smtClean="0"/>
              <a:t>Malta Competition and Consumer Affairs Authority</a:t>
            </a:r>
            <a:endParaRPr lang="en-US"/>
          </a:p>
        </p:txBody>
      </p:sp>
      <p:sp>
        <p:nvSpPr>
          <p:cNvPr id="5" name="Slide Number Placeholder 4"/>
          <p:cNvSpPr>
            <a:spLocks noGrp="1"/>
          </p:cNvSpPr>
          <p:nvPr>
            <p:ph type="sldNum" sz="quarter" idx="12"/>
          </p:nvPr>
        </p:nvSpPr>
        <p:spPr/>
        <p:txBody>
          <a:bodyPr/>
          <a:lstStyle/>
          <a:p>
            <a:pPr>
              <a:defRPr/>
            </a:pPr>
            <a:fld id="{CFC2740A-8B17-461F-97A8-3128E44EAEF5}" type="slidenum">
              <a:rPr lang="en-US" smtClean="0"/>
              <a:pPr>
                <a:defRPr/>
              </a:pPr>
              <a:t>3</a:t>
            </a:fld>
            <a:endParaRPr lang="en-US"/>
          </a:p>
        </p:txBody>
      </p:sp>
      <p:pic>
        <p:nvPicPr>
          <p:cNvPr id="6" name="Picture 2"/>
          <p:cNvPicPr>
            <a:picLocks noChangeAspect="1" noChangeArrowheads="1"/>
          </p:cNvPicPr>
          <p:nvPr/>
        </p:nvPicPr>
        <p:blipFill>
          <a:blip r:embed="rId2" cstate="print"/>
          <a:srcRect/>
          <a:stretch>
            <a:fillRect/>
          </a:stretch>
        </p:blipFill>
        <p:spPr bwMode="auto">
          <a:xfrm>
            <a:off x="5664378" y="1052736"/>
            <a:ext cx="3563452" cy="504056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548680"/>
            <a:ext cx="8915400" cy="1143000"/>
          </a:xfrm>
        </p:spPr>
        <p:txBody>
          <a:bodyPr/>
          <a:lstStyle/>
          <a:p>
            <a:r>
              <a:rPr lang="en-US" sz="6000" b="1" dirty="0" smtClean="0">
                <a:latin typeface="Boopee" pitchFamily="2" charset="0"/>
              </a:rPr>
              <a:t>Cosmetics Inspections Statistics</a:t>
            </a:r>
            <a:endParaRPr lang="en-US" sz="6000" b="1" dirty="0">
              <a:latin typeface="Boopee" pitchFamily="2" charset="0"/>
            </a:endParaRPr>
          </a:p>
        </p:txBody>
      </p:sp>
      <p:sp>
        <p:nvSpPr>
          <p:cNvPr id="3" name="Footer Placeholder 2"/>
          <p:cNvSpPr>
            <a:spLocks noGrp="1"/>
          </p:cNvSpPr>
          <p:nvPr>
            <p:ph type="ftr" sz="quarter" idx="11"/>
          </p:nvPr>
        </p:nvSpPr>
        <p:spPr>
          <a:xfrm>
            <a:off x="3384550" y="6429395"/>
            <a:ext cx="3854466" cy="292079"/>
          </a:xfrm>
        </p:spPr>
        <p:txBody>
          <a:bodyPr/>
          <a:lstStyle/>
          <a:p>
            <a:pPr>
              <a:defRPr/>
            </a:pPr>
            <a:r>
              <a:rPr lang="en-US" sz="1100" dirty="0" smtClean="0"/>
              <a:t>Malta Competition and Consumer Affairs Authority</a:t>
            </a:r>
            <a:endParaRPr lang="en-US" sz="1100" dirty="0"/>
          </a:p>
        </p:txBody>
      </p:sp>
      <p:sp>
        <p:nvSpPr>
          <p:cNvPr id="4" name="Slide Number Placeholder 3"/>
          <p:cNvSpPr>
            <a:spLocks noGrp="1"/>
          </p:cNvSpPr>
          <p:nvPr>
            <p:ph type="sldNum" sz="quarter" idx="12"/>
          </p:nvPr>
        </p:nvSpPr>
        <p:spPr/>
        <p:txBody>
          <a:bodyPr/>
          <a:lstStyle/>
          <a:p>
            <a:pPr>
              <a:defRPr/>
            </a:pPr>
            <a:fld id="{E5D578AE-898C-425B-BB3A-A2706C01621D}" type="slidenum">
              <a:rPr lang="en-US" smtClean="0"/>
              <a:pPr>
                <a:defRPr/>
              </a:pPr>
              <a:t>4</a:t>
            </a:fld>
            <a:endParaRPr lang="en-US"/>
          </a:p>
        </p:txBody>
      </p:sp>
      <p:graphicFrame>
        <p:nvGraphicFramePr>
          <p:cNvPr id="6" name="Chart 5"/>
          <p:cNvGraphicFramePr/>
          <p:nvPr/>
        </p:nvGraphicFramePr>
        <p:xfrm>
          <a:off x="2000672" y="2132856"/>
          <a:ext cx="6264696" cy="41764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66720" y="274638"/>
            <a:ext cx="8572560" cy="1143000"/>
          </a:xfrm>
        </p:spPr>
        <p:txBody>
          <a:bodyPr/>
          <a:lstStyle/>
          <a:p>
            <a:pPr eaLnBrk="1" hangingPunct="1"/>
            <a:r>
              <a:rPr lang="en-GB" b="1" dirty="0" smtClean="0">
                <a:latin typeface="Boopee" pitchFamily="2" charset="0"/>
              </a:rPr>
              <a:t>Main problems encountered during inspections</a:t>
            </a:r>
          </a:p>
        </p:txBody>
      </p:sp>
      <p:sp>
        <p:nvSpPr>
          <p:cNvPr id="17411" name="Content Placeholder 2"/>
          <p:cNvSpPr>
            <a:spLocks noGrp="1"/>
          </p:cNvSpPr>
          <p:nvPr>
            <p:ph idx="1"/>
          </p:nvPr>
        </p:nvSpPr>
        <p:spPr>
          <a:xfrm>
            <a:off x="507339" y="1714488"/>
            <a:ext cx="8915400" cy="4295787"/>
          </a:xfrm>
        </p:spPr>
        <p:txBody>
          <a:bodyPr/>
          <a:lstStyle/>
          <a:p>
            <a:pPr eaLnBrk="1" hangingPunct="1">
              <a:buFont typeface="Arial" charset="0"/>
              <a:buNone/>
            </a:pPr>
            <a:r>
              <a:rPr lang="en-GB" dirty="0" smtClean="0"/>
              <a:t>	</a:t>
            </a:r>
            <a:r>
              <a:rPr lang="en-GB" sz="2800" dirty="0" smtClean="0"/>
              <a:t>1. Incorrect or incomplete labelling</a:t>
            </a:r>
          </a:p>
          <a:p>
            <a:pPr eaLnBrk="1" hangingPunct="1">
              <a:buFont typeface="Arial" charset="0"/>
              <a:buNone/>
            </a:pPr>
            <a:endParaRPr lang="en-GB" dirty="0" smtClean="0"/>
          </a:p>
          <a:p>
            <a:pPr eaLnBrk="1" hangingPunct="1">
              <a:buFont typeface="Arial" charset="0"/>
              <a:buNone/>
            </a:pPr>
            <a:endParaRPr lang="en-GB" dirty="0" smtClean="0"/>
          </a:p>
          <a:p>
            <a:pPr eaLnBrk="1" hangingPunct="1">
              <a:buFont typeface="Arial" charset="0"/>
              <a:buNone/>
            </a:pPr>
            <a:endParaRPr lang="en-GB" dirty="0" smtClean="0"/>
          </a:p>
          <a:p>
            <a:pPr eaLnBrk="1" hangingPunct="1">
              <a:buFont typeface="Arial" charset="0"/>
              <a:buNone/>
            </a:pPr>
            <a:r>
              <a:rPr lang="en-GB" dirty="0" smtClean="0"/>
              <a:t>2.  </a:t>
            </a:r>
            <a:r>
              <a:rPr lang="en-GB" sz="2800" dirty="0" smtClean="0"/>
              <a:t>Cosmetics with no EU address/Not Registered in EU</a:t>
            </a:r>
          </a:p>
          <a:p>
            <a:pPr eaLnBrk="1" hangingPunct="1">
              <a:buFont typeface="Arial" charset="0"/>
              <a:buNone/>
            </a:pPr>
            <a:endParaRPr lang="en-GB" dirty="0" smtClean="0"/>
          </a:p>
          <a:p>
            <a:pPr eaLnBrk="1" hangingPunct="1">
              <a:buFont typeface="Arial" charset="0"/>
              <a:buNone/>
            </a:pPr>
            <a:endParaRPr lang="en-GB" dirty="0" smtClean="0"/>
          </a:p>
        </p:txBody>
      </p:sp>
      <p:pic>
        <p:nvPicPr>
          <p:cNvPr id="17412" name="Picture 12" descr="C:\Users\Shirley\Desktop\PEMSAC\20101001 - Secrets of India\Pictures 003.jpg"/>
          <p:cNvPicPr>
            <a:picLocks noChangeAspect="1" noChangeArrowheads="1"/>
          </p:cNvPicPr>
          <p:nvPr/>
        </p:nvPicPr>
        <p:blipFill>
          <a:blip r:embed="rId2" cstate="print"/>
          <a:srcRect/>
          <a:stretch>
            <a:fillRect/>
          </a:stretch>
        </p:blipFill>
        <p:spPr bwMode="auto">
          <a:xfrm>
            <a:off x="2244309" y="5072074"/>
            <a:ext cx="2235729" cy="1547812"/>
          </a:xfrm>
          <a:prstGeom prst="rect">
            <a:avLst/>
          </a:prstGeom>
          <a:noFill/>
          <a:ln w="9525">
            <a:noFill/>
            <a:miter lim="800000"/>
            <a:headEnd/>
            <a:tailEnd/>
          </a:ln>
        </p:spPr>
      </p:pic>
      <p:pic>
        <p:nvPicPr>
          <p:cNvPr id="17413" name="Picture 13" descr="C:\Users\Shirley\Desktop\PEMSAC\20101001 - Secrets of India\Pictures 002.jpg"/>
          <p:cNvPicPr>
            <a:picLocks noChangeAspect="1" noChangeArrowheads="1"/>
          </p:cNvPicPr>
          <p:nvPr/>
        </p:nvPicPr>
        <p:blipFill>
          <a:blip r:embed="rId3" cstate="print"/>
          <a:srcRect/>
          <a:stretch>
            <a:fillRect/>
          </a:stretch>
        </p:blipFill>
        <p:spPr bwMode="auto">
          <a:xfrm>
            <a:off x="5185174" y="5072074"/>
            <a:ext cx="2235729" cy="1547812"/>
          </a:xfrm>
          <a:prstGeom prst="rect">
            <a:avLst/>
          </a:prstGeom>
          <a:noFill/>
          <a:ln w="9525">
            <a:noFill/>
            <a:miter lim="800000"/>
            <a:headEnd/>
            <a:tailEnd/>
          </a:ln>
        </p:spPr>
      </p:pic>
      <p:pic>
        <p:nvPicPr>
          <p:cNvPr id="17414" name="Picture 14" descr="BEAB071D"/>
          <p:cNvPicPr>
            <a:picLocks noChangeAspect="1" noChangeArrowheads="1"/>
          </p:cNvPicPr>
          <p:nvPr/>
        </p:nvPicPr>
        <p:blipFill>
          <a:blip r:embed="rId4" cstate="print"/>
          <a:srcRect/>
          <a:stretch>
            <a:fillRect/>
          </a:stretch>
        </p:blipFill>
        <p:spPr bwMode="auto">
          <a:xfrm>
            <a:off x="2238356" y="2428868"/>
            <a:ext cx="2261526" cy="1566863"/>
          </a:xfrm>
          <a:prstGeom prst="rect">
            <a:avLst/>
          </a:prstGeom>
          <a:noFill/>
          <a:ln w="9525">
            <a:noFill/>
            <a:miter lim="800000"/>
            <a:headEnd/>
            <a:tailEnd/>
          </a:ln>
        </p:spPr>
      </p:pic>
      <p:pic>
        <p:nvPicPr>
          <p:cNvPr id="17415" name="Picture 15" descr="8559EA7A"/>
          <p:cNvPicPr>
            <a:picLocks noChangeAspect="1" noChangeArrowheads="1"/>
          </p:cNvPicPr>
          <p:nvPr/>
        </p:nvPicPr>
        <p:blipFill>
          <a:blip r:embed="rId5" cstate="print"/>
          <a:srcRect/>
          <a:stretch>
            <a:fillRect/>
          </a:stretch>
        </p:blipFill>
        <p:spPr bwMode="auto">
          <a:xfrm>
            <a:off x="5238752" y="2500306"/>
            <a:ext cx="2247767" cy="155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descr="http://www.soapcafemalta.com/eadmin/Images.Website/Stock/GS-06.png">
            <a:hlinkClick r:id="rId2"/>
          </p:cNvPr>
          <p:cNvPicPr>
            <a:picLocks noChangeAspect="1" noChangeArrowheads="1"/>
          </p:cNvPicPr>
          <p:nvPr/>
        </p:nvPicPr>
        <p:blipFill>
          <a:blip r:embed="rId3" cstate="print"/>
          <a:srcRect/>
          <a:stretch>
            <a:fillRect/>
          </a:stretch>
        </p:blipFill>
        <p:spPr bwMode="auto">
          <a:xfrm>
            <a:off x="5030391" y="1628775"/>
            <a:ext cx="2270125" cy="2095500"/>
          </a:xfrm>
          <a:prstGeom prst="rect">
            <a:avLst/>
          </a:prstGeom>
          <a:noFill/>
          <a:ln w="9525">
            <a:noFill/>
            <a:miter lim="800000"/>
            <a:headEnd/>
            <a:tailEnd/>
          </a:ln>
        </p:spPr>
      </p:pic>
      <p:sp>
        <p:nvSpPr>
          <p:cNvPr id="18435" name="Title 1"/>
          <p:cNvSpPr>
            <a:spLocks noGrp="1"/>
          </p:cNvSpPr>
          <p:nvPr>
            <p:ph type="title"/>
          </p:nvPr>
        </p:nvSpPr>
        <p:spPr>
          <a:xfrm>
            <a:off x="1136576" y="274638"/>
            <a:ext cx="7560840" cy="1143000"/>
          </a:xfrm>
        </p:spPr>
        <p:txBody>
          <a:bodyPr/>
          <a:lstStyle/>
          <a:p>
            <a:r>
              <a:rPr lang="en-GB" b="1" dirty="0" smtClean="0">
                <a:latin typeface="Boopee" pitchFamily="2" charset="0"/>
              </a:rPr>
              <a:t>Main problems encountered during inspections</a:t>
            </a:r>
            <a:endParaRPr lang="en-GB" b="1" dirty="0" smtClean="0"/>
          </a:p>
        </p:txBody>
      </p:sp>
      <p:sp>
        <p:nvSpPr>
          <p:cNvPr id="18436" name="Content Placeholder 2"/>
          <p:cNvSpPr>
            <a:spLocks noGrp="1"/>
          </p:cNvSpPr>
          <p:nvPr>
            <p:ph idx="1"/>
          </p:nvPr>
        </p:nvSpPr>
        <p:spPr>
          <a:xfrm>
            <a:off x="495300" y="1700808"/>
            <a:ext cx="8915400" cy="4425355"/>
          </a:xfrm>
        </p:spPr>
        <p:txBody>
          <a:bodyPr/>
          <a:lstStyle/>
          <a:p>
            <a:pPr eaLnBrk="1" hangingPunct="1">
              <a:buFont typeface="Arial" charset="0"/>
              <a:buNone/>
            </a:pPr>
            <a:r>
              <a:rPr lang="en-GB" dirty="0" smtClean="0"/>
              <a:t>3. Food Imitating cosmetics</a:t>
            </a:r>
          </a:p>
          <a:p>
            <a:pPr eaLnBrk="1" hangingPunct="1">
              <a:buFont typeface="Arial" charset="0"/>
              <a:buNone/>
            </a:pPr>
            <a:endParaRPr lang="en-GB" dirty="0" smtClean="0"/>
          </a:p>
          <a:p>
            <a:pPr eaLnBrk="1" hangingPunct="1">
              <a:buFont typeface="Arial" charset="0"/>
              <a:buNone/>
            </a:pPr>
            <a:endParaRPr lang="en-GB" dirty="0" smtClean="0"/>
          </a:p>
          <a:p>
            <a:pPr eaLnBrk="1" hangingPunct="1">
              <a:buFont typeface="Arial" charset="0"/>
              <a:buNone/>
            </a:pPr>
            <a:endParaRPr lang="en-GB" dirty="0" smtClean="0"/>
          </a:p>
          <a:p>
            <a:pPr eaLnBrk="1" hangingPunct="1">
              <a:buFont typeface="Arial" charset="0"/>
              <a:buNone/>
            </a:pPr>
            <a:r>
              <a:rPr lang="en-GB" dirty="0" smtClean="0"/>
              <a:t>4. Counterfeit products (referred to police and/or customs, not in the remit of MCCAA)</a:t>
            </a:r>
          </a:p>
          <a:p>
            <a:endParaRPr lang="en-GB" dirty="0" smtClean="0"/>
          </a:p>
        </p:txBody>
      </p:sp>
      <p:pic>
        <p:nvPicPr>
          <p:cNvPr id="18439" name="Picture 7" descr="Click on the picture to enlarge"/>
          <p:cNvPicPr>
            <a:picLocks noChangeAspect="1" noChangeArrowheads="1"/>
          </p:cNvPicPr>
          <p:nvPr/>
        </p:nvPicPr>
        <p:blipFill>
          <a:blip r:embed="rId4" cstate="print"/>
          <a:srcRect/>
          <a:stretch>
            <a:fillRect/>
          </a:stretch>
        </p:blipFill>
        <p:spPr bwMode="auto">
          <a:xfrm>
            <a:off x="1442906" y="2349500"/>
            <a:ext cx="1860815"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2406" y="274638"/>
            <a:ext cx="8643998" cy="1143000"/>
          </a:xfrm>
        </p:spPr>
        <p:txBody>
          <a:bodyPr/>
          <a:lstStyle/>
          <a:p>
            <a:pPr eaLnBrk="1" hangingPunct="1"/>
            <a:r>
              <a:rPr lang="en-GB" sz="4000" b="1" dirty="0" smtClean="0">
                <a:latin typeface="Boopee" pitchFamily="2" charset="0"/>
              </a:rPr>
              <a:t>Cooperation between MCCAA and customs</a:t>
            </a:r>
            <a:endParaRPr lang="en-GB" sz="4000" b="1" i="1" dirty="0" smtClean="0">
              <a:latin typeface="Boopee" pitchFamily="2" charset="0"/>
            </a:endParaRPr>
          </a:p>
        </p:txBody>
      </p:sp>
      <p:sp>
        <p:nvSpPr>
          <p:cNvPr id="21507" name="Content Placeholder 2"/>
          <p:cNvSpPr>
            <a:spLocks noGrp="1"/>
          </p:cNvSpPr>
          <p:nvPr>
            <p:ph idx="1"/>
          </p:nvPr>
        </p:nvSpPr>
        <p:spPr>
          <a:xfrm>
            <a:off x="488504" y="1700808"/>
            <a:ext cx="8915400" cy="1655762"/>
          </a:xfrm>
        </p:spPr>
        <p:txBody>
          <a:bodyPr/>
          <a:lstStyle/>
          <a:p>
            <a:pPr eaLnBrk="1" hangingPunct="1"/>
            <a:r>
              <a:rPr lang="en-GB" sz="2500" dirty="0" smtClean="0"/>
              <a:t>Cosmetics stopped at border and referred to MCCAA officials for further analysis </a:t>
            </a:r>
          </a:p>
          <a:p>
            <a:pPr eaLnBrk="1" hangingPunct="1">
              <a:buFont typeface="Arial" charset="0"/>
              <a:buNone/>
            </a:pPr>
            <a:r>
              <a:rPr lang="en-GB" b="1" dirty="0" smtClean="0">
                <a:solidFill>
                  <a:srgbClr val="FF0000"/>
                </a:solidFill>
              </a:rPr>
              <a:t>        Yearly average around 50 cases</a:t>
            </a:r>
          </a:p>
          <a:p>
            <a:pPr eaLnBrk="1" hangingPunct="1"/>
            <a:endParaRPr lang="en-GB" dirty="0" smtClean="0"/>
          </a:p>
          <a:p>
            <a:pPr eaLnBrk="1" hangingPunct="1">
              <a:buFont typeface="Arial" charset="0"/>
              <a:buNone/>
            </a:pPr>
            <a:endParaRPr lang="en-GB" dirty="0" smtClean="0"/>
          </a:p>
        </p:txBody>
      </p:sp>
      <p:pic>
        <p:nvPicPr>
          <p:cNvPr id="21508" name="Picture 9" descr="C:\Users\Shirley\Desktop\PEMSAC\20100104 - Hello Kitty make-up\Photos 08.01.2010\DSCF2661.JPG"/>
          <p:cNvPicPr>
            <a:picLocks noChangeAspect="1" noChangeArrowheads="1"/>
          </p:cNvPicPr>
          <p:nvPr/>
        </p:nvPicPr>
        <p:blipFill>
          <a:blip r:embed="rId2" cstate="print"/>
          <a:srcRect/>
          <a:stretch>
            <a:fillRect/>
          </a:stretch>
        </p:blipFill>
        <p:spPr bwMode="auto">
          <a:xfrm>
            <a:off x="154748" y="3500438"/>
            <a:ext cx="2392231" cy="1655762"/>
          </a:xfrm>
          <a:prstGeom prst="rect">
            <a:avLst/>
          </a:prstGeom>
          <a:noFill/>
          <a:ln w="9525">
            <a:noFill/>
            <a:miter lim="800000"/>
            <a:headEnd/>
            <a:tailEnd/>
          </a:ln>
        </p:spPr>
      </p:pic>
      <p:pic>
        <p:nvPicPr>
          <p:cNvPr id="21509" name="Picture 10" descr="C:\Users\Shirley\Desktop\PEMSAC\20100707 - Tamsin Wilknson\Pictures 003.jpg"/>
          <p:cNvPicPr>
            <a:picLocks noChangeAspect="1" noChangeArrowheads="1"/>
          </p:cNvPicPr>
          <p:nvPr/>
        </p:nvPicPr>
        <p:blipFill>
          <a:blip r:embed="rId3" cstate="print"/>
          <a:srcRect/>
          <a:stretch>
            <a:fillRect/>
          </a:stretch>
        </p:blipFill>
        <p:spPr bwMode="auto">
          <a:xfrm>
            <a:off x="7604919" y="4076701"/>
            <a:ext cx="1989800" cy="2447925"/>
          </a:xfrm>
          <a:prstGeom prst="rect">
            <a:avLst/>
          </a:prstGeom>
          <a:noFill/>
          <a:ln w="9525">
            <a:noFill/>
            <a:miter lim="800000"/>
            <a:headEnd/>
            <a:tailEnd/>
          </a:ln>
        </p:spPr>
      </p:pic>
      <p:pic>
        <p:nvPicPr>
          <p:cNvPr id="21510" name="Picture 12" descr="C:\Users\Shirley\Desktop\PEMSAC\20100708 - Zeneb Dauda\Photos of products\Picture 062.jpg"/>
          <p:cNvPicPr>
            <a:picLocks noChangeAspect="1" noChangeArrowheads="1"/>
          </p:cNvPicPr>
          <p:nvPr/>
        </p:nvPicPr>
        <p:blipFill>
          <a:blip r:embed="rId4" cstate="print"/>
          <a:srcRect/>
          <a:stretch>
            <a:fillRect/>
          </a:stretch>
        </p:blipFill>
        <p:spPr bwMode="auto">
          <a:xfrm>
            <a:off x="5804303" y="3357563"/>
            <a:ext cx="2132542" cy="1476375"/>
          </a:xfrm>
          <a:prstGeom prst="rect">
            <a:avLst/>
          </a:prstGeom>
          <a:noFill/>
          <a:ln w="9525">
            <a:noFill/>
            <a:miter lim="800000"/>
            <a:headEnd/>
            <a:tailEnd/>
          </a:ln>
        </p:spPr>
      </p:pic>
      <p:pic>
        <p:nvPicPr>
          <p:cNvPr id="21511" name="Picture 14"/>
          <p:cNvPicPr>
            <a:picLocks noChangeAspect="1" noChangeArrowheads="1"/>
          </p:cNvPicPr>
          <p:nvPr/>
        </p:nvPicPr>
        <p:blipFill>
          <a:blip r:embed="rId5" cstate="print"/>
          <a:srcRect/>
          <a:stretch>
            <a:fillRect/>
          </a:stretch>
        </p:blipFill>
        <p:spPr bwMode="auto">
          <a:xfrm>
            <a:off x="2012135" y="4929199"/>
            <a:ext cx="3783542" cy="174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09596" y="274638"/>
            <a:ext cx="8286808" cy="1143000"/>
          </a:xfrm>
        </p:spPr>
        <p:txBody>
          <a:bodyPr/>
          <a:lstStyle/>
          <a:p>
            <a:pPr eaLnBrk="1" hangingPunct="1"/>
            <a:r>
              <a:rPr lang="en-GB" b="1" dirty="0" smtClean="0">
                <a:latin typeface="Boopee" pitchFamily="2" charset="0"/>
              </a:rPr>
              <a:t>Cooperation between MCCAA and customs</a:t>
            </a:r>
            <a:endParaRPr lang="en-GB" b="1" i="1" dirty="0" smtClean="0"/>
          </a:p>
        </p:txBody>
      </p:sp>
      <p:sp>
        <p:nvSpPr>
          <p:cNvPr id="22531" name="Content Placeholder 2"/>
          <p:cNvSpPr>
            <a:spLocks noGrp="1"/>
          </p:cNvSpPr>
          <p:nvPr>
            <p:ph idx="1"/>
          </p:nvPr>
        </p:nvSpPr>
        <p:spPr>
          <a:xfrm>
            <a:off x="595282" y="1643050"/>
            <a:ext cx="8915400" cy="3911609"/>
          </a:xfrm>
        </p:spPr>
        <p:txBody>
          <a:bodyPr/>
          <a:lstStyle/>
          <a:p>
            <a:pPr eaLnBrk="1" hangingPunct="1"/>
            <a:r>
              <a:rPr lang="en-GB" dirty="0" smtClean="0"/>
              <a:t>Main issues encountered with products stopped at the border</a:t>
            </a:r>
          </a:p>
          <a:p>
            <a:pPr eaLnBrk="1" hangingPunct="1"/>
            <a:endParaRPr lang="en-GB" sz="2000" dirty="0" smtClean="0"/>
          </a:p>
          <a:p>
            <a:pPr eaLnBrk="1" hangingPunct="1">
              <a:buFont typeface="Arial" charset="0"/>
              <a:buNone/>
            </a:pPr>
            <a:r>
              <a:rPr lang="en-GB" dirty="0" smtClean="0"/>
              <a:t>1. Products entering the EU market for the first time – no registration, no EU address</a:t>
            </a:r>
          </a:p>
        </p:txBody>
      </p:sp>
      <p:pic>
        <p:nvPicPr>
          <p:cNvPr id="22532" name="Picture 3" descr="C:\Users\Shirley\Desktop\PEMSAC\20101125 - Cutelux\Pictures\DSCF6369.jpg"/>
          <p:cNvPicPr>
            <a:picLocks noChangeAspect="1" noChangeArrowheads="1"/>
          </p:cNvPicPr>
          <p:nvPr/>
        </p:nvPicPr>
        <p:blipFill>
          <a:blip r:embed="rId2" cstate="print"/>
          <a:srcRect/>
          <a:stretch>
            <a:fillRect/>
          </a:stretch>
        </p:blipFill>
        <p:spPr bwMode="auto">
          <a:xfrm>
            <a:off x="3667116" y="4500570"/>
            <a:ext cx="2553909" cy="176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16496" y="1772816"/>
            <a:ext cx="8915400" cy="4281488"/>
          </a:xfrm>
        </p:spPr>
        <p:txBody>
          <a:bodyPr/>
          <a:lstStyle/>
          <a:p>
            <a:pPr eaLnBrk="1" hangingPunct="1">
              <a:buFont typeface="Arial" charset="0"/>
              <a:buNone/>
            </a:pPr>
            <a:r>
              <a:rPr lang="en-GB" dirty="0" smtClean="0"/>
              <a:t>2. Products notified on the RAPEX system as posing a serious risk to consumers</a:t>
            </a:r>
          </a:p>
          <a:p>
            <a:pPr eaLnBrk="1" hangingPunct="1"/>
            <a:endParaRPr lang="en-GB" dirty="0" smtClean="0"/>
          </a:p>
          <a:p>
            <a:pPr eaLnBrk="1" hangingPunct="1"/>
            <a:endParaRPr lang="en-GB" dirty="0" smtClean="0"/>
          </a:p>
          <a:p>
            <a:pPr eaLnBrk="1" hangingPunct="1"/>
            <a:endParaRPr lang="en-GB" dirty="0" smtClean="0"/>
          </a:p>
        </p:txBody>
      </p:sp>
      <p:pic>
        <p:nvPicPr>
          <p:cNvPr id="23556" name="Picture 11" descr="C:\Users\Shirley\Desktop\PEMSAC\20100708 - Zeneb Dauda\Photos of products\Picture 066.jpg"/>
          <p:cNvPicPr>
            <a:picLocks noChangeAspect="1" noChangeArrowheads="1"/>
          </p:cNvPicPr>
          <p:nvPr/>
        </p:nvPicPr>
        <p:blipFill>
          <a:blip r:embed="rId2" cstate="print"/>
          <a:srcRect/>
          <a:stretch>
            <a:fillRect/>
          </a:stretch>
        </p:blipFill>
        <p:spPr bwMode="auto">
          <a:xfrm>
            <a:off x="662121" y="3284538"/>
            <a:ext cx="2705232" cy="1873250"/>
          </a:xfrm>
          <a:prstGeom prst="rect">
            <a:avLst/>
          </a:prstGeom>
          <a:noFill/>
          <a:ln w="9525">
            <a:noFill/>
            <a:miter lim="800000"/>
            <a:headEnd/>
            <a:tailEnd/>
          </a:ln>
        </p:spPr>
      </p:pic>
      <p:sp>
        <p:nvSpPr>
          <p:cNvPr id="23557" name="TextBox 4"/>
          <p:cNvSpPr txBox="1">
            <a:spLocks noChangeArrowheads="1"/>
          </p:cNvSpPr>
          <p:nvPr/>
        </p:nvSpPr>
        <p:spPr bwMode="auto">
          <a:xfrm>
            <a:off x="507339" y="5373689"/>
            <a:ext cx="3197092" cy="923925"/>
          </a:xfrm>
          <a:prstGeom prst="rect">
            <a:avLst/>
          </a:prstGeom>
          <a:noFill/>
          <a:ln w="9525">
            <a:noFill/>
            <a:miter lim="800000"/>
            <a:headEnd/>
            <a:tailEnd/>
          </a:ln>
        </p:spPr>
        <p:txBody>
          <a:bodyPr>
            <a:spAutoFit/>
          </a:bodyPr>
          <a:lstStyle/>
          <a:p>
            <a:r>
              <a:rPr lang="en-GB"/>
              <a:t>Skin Whitening cream</a:t>
            </a:r>
          </a:p>
          <a:p>
            <a:r>
              <a:rPr lang="en-GB"/>
              <a:t>Contains hydroquinone</a:t>
            </a:r>
          </a:p>
          <a:p>
            <a:r>
              <a:rPr lang="en-GB"/>
              <a:t>Rapex Notification 0086/11 </a:t>
            </a:r>
          </a:p>
        </p:txBody>
      </p:sp>
      <p:pic>
        <p:nvPicPr>
          <p:cNvPr id="23560" name="Picture 9" descr="Click on the picture to enlarge"/>
          <p:cNvPicPr>
            <a:picLocks noChangeAspect="1" noChangeArrowheads="1"/>
          </p:cNvPicPr>
          <p:nvPr/>
        </p:nvPicPr>
        <p:blipFill>
          <a:blip r:embed="rId3" cstate="print"/>
          <a:srcRect/>
          <a:stretch>
            <a:fillRect/>
          </a:stretch>
        </p:blipFill>
        <p:spPr bwMode="auto">
          <a:xfrm>
            <a:off x="5398427" y="3429000"/>
            <a:ext cx="3377671" cy="1530350"/>
          </a:xfrm>
          <a:prstGeom prst="rect">
            <a:avLst/>
          </a:prstGeom>
          <a:noFill/>
          <a:ln w="9525">
            <a:noFill/>
            <a:miter lim="800000"/>
            <a:headEnd/>
            <a:tailEnd/>
          </a:ln>
        </p:spPr>
      </p:pic>
      <p:sp>
        <p:nvSpPr>
          <p:cNvPr id="23561" name="TextBox 8"/>
          <p:cNvSpPr txBox="1">
            <a:spLocks noChangeArrowheads="1"/>
          </p:cNvSpPr>
          <p:nvPr/>
        </p:nvSpPr>
        <p:spPr bwMode="auto">
          <a:xfrm>
            <a:off x="5494738" y="5357827"/>
            <a:ext cx="3276204" cy="923925"/>
          </a:xfrm>
          <a:prstGeom prst="rect">
            <a:avLst/>
          </a:prstGeom>
          <a:noFill/>
          <a:ln w="9525">
            <a:noFill/>
            <a:miter lim="800000"/>
            <a:headEnd/>
            <a:tailEnd/>
          </a:ln>
        </p:spPr>
        <p:txBody>
          <a:bodyPr>
            <a:spAutoFit/>
          </a:bodyPr>
          <a:lstStyle/>
          <a:p>
            <a:r>
              <a:rPr lang="en-GB" dirty="0"/>
              <a:t>Hair straightening product</a:t>
            </a:r>
          </a:p>
          <a:p>
            <a:r>
              <a:rPr lang="en-GB" dirty="0"/>
              <a:t>High free formaldehyde</a:t>
            </a:r>
          </a:p>
          <a:p>
            <a:r>
              <a:rPr lang="en-GB" dirty="0" err="1"/>
              <a:t>Rapex</a:t>
            </a:r>
            <a:r>
              <a:rPr lang="en-GB" dirty="0"/>
              <a:t> Notification 1252/10</a:t>
            </a:r>
          </a:p>
        </p:txBody>
      </p:sp>
      <p:sp>
        <p:nvSpPr>
          <p:cNvPr id="11" name="Title 10"/>
          <p:cNvSpPr>
            <a:spLocks noGrp="1"/>
          </p:cNvSpPr>
          <p:nvPr>
            <p:ph type="title"/>
          </p:nvPr>
        </p:nvSpPr>
        <p:spPr/>
        <p:txBody>
          <a:bodyPr/>
          <a:lstStyle/>
          <a:p>
            <a:r>
              <a:rPr lang="en-GB" b="1" dirty="0" smtClean="0">
                <a:latin typeface="Boopee" pitchFamily="2" charset="0"/>
              </a:rPr>
              <a:t>Cooperation between MCCAA and customs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CCAA">
  <a:themeElements>
    <a:clrScheme name="MCCA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CA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CA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CA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CA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CA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CA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CA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CA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CA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CA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CA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CA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MCCAA</Template>
  <TotalTime>2308</TotalTime>
  <Words>519</Words>
  <Application>Microsoft Office PowerPoint</Application>
  <PresentationFormat>A4 Paper (210x297 mm)</PresentationFormat>
  <Paragraphs>99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MCCAA</vt:lpstr>
      <vt:lpstr>Role of Market Surveillance vis-à-vis the placing on the market of Cosmetics </vt:lpstr>
      <vt:lpstr>Cosmetics</vt:lpstr>
      <vt:lpstr>Cosmetics Regulation</vt:lpstr>
      <vt:lpstr>Cosmetics Inspections Statistics</vt:lpstr>
      <vt:lpstr>Main problems encountered during inspections</vt:lpstr>
      <vt:lpstr>Main problems encountered during inspections</vt:lpstr>
      <vt:lpstr>Cooperation between MCCAA and customs</vt:lpstr>
      <vt:lpstr>Cooperation between MCCAA and customs</vt:lpstr>
      <vt:lpstr>Cooperation between MCCAA and customs</vt:lpstr>
      <vt:lpstr>Cooperation between MCCAA and customs</vt:lpstr>
      <vt:lpstr>Cooperation between MCCAA and customs</vt:lpstr>
      <vt:lpstr>Cooperation between MCCAA and customs</vt:lpstr>
      <vt:lpstr>Cooperation between MCCAA and customs</vt:lpstr>
      <vt:lpstr>Cosmetics notified by Malta on RAPEX </vt:lpstr>
      <vt:lpstr>Henna tattoos</vt:lpstr>
      <vt:lpstr>What is black henna?</vt:lpstr>
      <vt:lpstr>Problems with black Henna </vt:lpstr>
      <vt:lpstr>Semi/Permanent make-up</vt:lpstr>
    </vt:vector>
  </TitlesOfParts>
  <Company>MSA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Regulations Division</dc:title>
  <dc:creator>camia016</dc:creator>
  <cp:lastModifiedBy>Conrad</cp:lastModifiedBy>
  <cp:revision>220</cp:revision>
  <dcterms:created xsi:type="dcterms:W3CDTF">2011-06-17T13:21:58Z</dcterms:created>
  <dcterms:modified xsi:type="dcterms:W3CDTF">2016-08-30T14:24:23Z</dcterms:modified>
</cp:coreProperties>
</file>