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3" r:id="rId3"/>
    <p:sldId id="284" r:id="rId4"/>
    <p:sldId id="285"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59" r:id="rId19"/>
    <p:sldId id="258" r:id="rId20"/>
    <p:sldId id="260" r:id="rId21"/>
    <p:sldId id="262" r:id="rId22"/>
    <p:sldId id="263" r:id="rId23"/>
    <p:sldId id="280" r:id="rId24"/>
    <p:sldId id="265"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3" autoAdjust="0"/>
    <p:restoredTop sz="94662" autoAdjust="0"/>
  </p:normalViewPr>
  <p:slideViewPr>
    <p:cSldViewPr>
      <p:cViewPr>
        <p:scale>
          <a:sx n="75" d="100"/>
          <a:sy n="75" d="100"/>
        </p:scale>
        <p:origin x="-54"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17970-29EE-4754-B53E-A22C8E6BEC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17970-29EE-4754-B53E-A22C8E6BEC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17970-29EE-4754-B53E-A22C8E6BEC0E}"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17970-29EE-4754-B53E-A22C8E6BEC0E}"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17970-29EE-4754-B53E-A22C8E6BEC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17970-29EE-4754-B53E-A22C8E6BEC0E}"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317970-29EE-4754-B53E-A22C8E6BEC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317970-29EE-4754-B53E-A22C8E6BEC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317970-29EE-4754-B53E-A22C8E6BEC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17970-29EE-4754-B53E-A22C8E6BEC0E}"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5CB-9218-407E-ABA6-D1D171791BEF}" type="datetimeFigureOut">
              <a:rPr lang="en-GB" smtClean="0"/>
              <a:pPr/>
              <a:t>02/02/2017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17970-29EE-4754-B53E-A22C8E6BEC0E}"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43E35CB-9218-407E-ABA6-D1D171791BEF}" type="datetimeFigureOut">
              <a:rPr lang="en-GB" smtClean="0"/>
              <a:pPr/>
              <a:t>02/02/2017</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F317970-29EE-4754-B53E-A22C8E6BEC0E}"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096" y="1826485"/>
            <a:ext cx="7750956" cy="2750194"/>
          </a:xfrm>
        </p:spPr>
        <p:txBody>
          <a:bodyPr>
            <a:normAutofit fontScale="90000"/>
          </a:bodyPr>
          <a:lstStyle/>
          <a:p>
            <a:r>
              <a:rPr lang="en-GB" sz="2800" b="1" dirty="0"/>
              <a:t>Is Consumer Law Still Adequate For its Purpose</a:t>
            </a:r>
            <a:r>
              <a:rPr lang="en-GB" sz="2800" b="1" dirty="0" smtClean="0"/>
              <a:t>? </a:t>
            </a:r>
            <a:br>
              <a:rPr lang="en-GB" sz="2800" b="1" dirty="0" smtClean="0"/>
            </a:br>
            <a:r>
              <a:rPr lang="en-GB" sz="2800" b="1" dirty="0" smtClean="0"/>
              <a:t>Can </a:t>
            </a:r>
            <a:r>
              <a:rPr lang="en-GB" sz="2800" b="1" dirty="0"/>
              <a:t>Challenges Be Resolved</a:t>
            </a:r>
            <a:r>
              <a:rPr lang="en-GB" sz="2800" b="1" dirty="0" smtClean="0"/>
              <a:t>?</a:t>
            </a:r>
            <a:br>
              <a:rPr lang="en-GB" sz="2800" b="1" dirty="0" smtClean="0"/>
            </a:br>
            <a:r>
              <a:rPr lang="en-GB" sz="2800" b="1" dirty="0" smtClean="0"/>
              <a:t> </a:t>
            </a:r>
            <a:r>
              <a:rPr lang="en-GB" sz="2800" b="1" dirty="0"/>
              <a:t>Can Improvement Be Achieved</a:t>
            </a:r>
            <a:r>
              <a:rPr lang="en-GB" sz="2800" dirty="0"/>
              <a:t>? </a:t>
            </a:r>
            <a:r>
              <a:rPr lang="en-GB" sz="2800" dirty="0" smtClean="0"/>
              <a:t/>
            </a:r>
            <a:br>
              <a:rPr lang="en-GB" sz="2800" dirty="0" smtClean="0"/>
            </a:br>
            <a:r>
              <a:rPr lang="en-GB" sz="2800" dirty="0" smtClean="0"/>
              <a:t/>
            </a:r>
            <a:br>
              <a:rPr lang="en-GB" sz="2800" dirty="0" smtClean="0"/>
            </a:br>
            <a:r>
              <a:rPr lang="en-GB" sz="2800" dirty="0" smtClean="0"/>
              <a:t>Lina Caruana Cert. Ed. (Bristol),B.A. (Melit) Dip. Translation and Interpreting , M.A. Sociology (Melit) </a:t>
            </a:r>
            <a:br>
              <a:rPr lang="en-GB" sz="2800" dirty="0" smtClean="0"/>
            </a:br>
            <a:r>
              <a:rPr lang="en-GB" sz="2800" dirty="0" smtClean="0"/>
              <a:t>ACR Executive Committee Member </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1602" y="260648"/>
            <a:ext cx="1575048" cy="1575048"/>
          </a:xfrm>
          <a:prstGeom prst="ellipse">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8339"/>
            <a:ext cx="1532835" cy="1777610"/>
          </a:xfrm>
          <a:prstGeom prst="rect">
            <a:avLst/>
          </a:prstGeom>
        </p:spPr>
      </p:pic>
      <p:sp>
        <p:nvSpPr>
          <p:cNvPr id="6" name="TextBox 5"/>
          <p:cNvSpPr txBox="1"/>
          <p:nvPr/>
        </p:nvSpPr>
        <p:spPr>
          <a:xfrm>
            <a:off x="3635896" y="5007949"/>
            <a:ext cx="5226111" cy="1754326"/>
          </a:xfrm>
          <a:prstGeom prst="rect">
            <a:avLst/>
          </a:prstGeom>
          <a:noFill/>
        </p:spPr>
        <p:txBody>
          <a:bodyPr wrap="none" rtlCol="0">
            <a:spAutoFit/>
          </a:bodyPr>
          <a:lstStyle/>
          <a:p>
            <a:pPr algn="r"/>
            <a:r>
              <a:rPr lang="en-GB" b="1" dirty="0" smtClean="0"/>
              <a:t>Consumer means of Redress</a:t>
            </a:r>
          </a:p>
          <a:p>
            <a:pPr algn="r"/>
            <a:r>
              <a:rPr lang="en-GB" b="1" dirty="0" smtClean="0"/>
              <a:t>10</a:t>
            </a:r>
            <a:r>
              <a:rPr lang="en-GB" b="1" baseline="30000" dirty="0" smtClean="0"/>
              <a:t>th</a:t>
            </a:r>
            <a:r>
              <a:rPr lang="en-GB" b="1" dirty="0" smtClean="0"/>
              <a:t> November 2016</a:t>
            </a:r>
          </a:p>
          <a:p>
            <a:pPr algn="r"/>
            <a:r>
              <a:rPr lang="en-GB" b="1" dirty="0" smtClean="0"/>
              <a:t>Le Meridien Hotel &amp; SPA St. Julians</a:t>
            </a:r>
          </a:p>
          <a:p>
            <a:pPr algn="r"/>
            <a:r>
              <a:rPr lang="en-GB" b="1" dirty="0" smtClean="0"/>
              <a:t>European </a:t>
            </a:r>
            <a:r>
              <a:rPr lang="en-GB" b="1" dirty="0"/>
              <a:t>Consumer Centre Malta </a:t>
            </a:r>
            <a:endParaRPr lang="en-GB" b="1" dirty="0" smtClean="0"/>
          </a:p>
          <a:p>
            <a:pPr algn="r"/>
            <a:r>
              <a:rPr lang="en-GB" b="1" dirty="0" smtClean="0"/>
              <a:t>in </a:t>
            </a:r>
            <a:r>
              <a:rPr lang="en-GB" b="1" dirty="0"/>
              <a:t>collaboration with the </a:t>
            </a:r>
            <a:endParaRPr lang="en-GB" b="1" dirty="0" smtClean="0"/>
          </a:p>
          <a:p>
            <a:pPr algn="r"/>
            <a:r>
              <a:rPr lang="en-GB" b="1" dirty="0" smtClean="0"/>
              <a:t>Malta </a:t>
            </a:r>
            <a:r>
              <a:rPr lang="en-GB" b="1" dirty="0"/>
              <a:t>Competition and Consumer Affairs Authority</a:t>
            </a:r>
          </a:p>
        </p:txBody>
      </p:sp>
    </p:spTree>
    <p:extLst>
      <p:ext uri="{BB962C8B-B14F-4D97-AF65-F5344CB8AC3E}">
        <p14:creationId xmlns:p14="http://schemas.microsoft.com/office/powerpoint/2010/main" val="2018800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Unfair </a:t>
            </a:r>
            <a:r>
              <a:rPr lang="en-GB" dirty="0"/>
              <a:t>commercial practices and marketing</a:t>
            </a:r>
          </a:p>
          <a:p>
            <a:r>
              <a:rPr lang="en-GB" dirty="0" smtClean="0"/>
              <a:t>Contract </a:t>
            </a:r>
            <a:r>
              <a:rPr lang="en-GB" dirty="0"/>
              <a:t>conclusion and performance</a:t>
            </a:r>
          </a:p>
          <a:p>
            <a:r>
              <a:rPr lang="en-GB" dirty="0" smtClean="0"/>
              <a:t>Injunctions</a:t>
            </a:r>
            <a:endParaRPr lang="en-GB" dirty="0"/>
          </a:p>
          <a:p>
            <a:r>
              <a:rPr lang="en-GB" dirty="0" smtClean="0"/>
              <a:t>Cross-cutting </a:t>
            </a:r>
            <a:r>
              <a:rPr lang="en-GB" dirty="0"/>
              <a:t>issues </a:t>
            </a:r>
          </a:p>
          <a:p>
            <a:endParaRPr lang="en-GB" dirty="0"/>
          </a:p>
        </p:txBody>
      </p:sp>
      <p:sp>
        <p:nvSpPr>
          <p:cNvPr id="3" name="Title 2"/>
          <p:cNvSpPr>
            <a:spLocks noGrp="1"/>
          </p:cNvSpPr>
          <p:nvPr>
            <p:ph type="title"/>
          </p:nvPr>
        </p:nvSpPr>
        <p:spPr/>
        <p:txBody>
          <a:bodyPr>
            <a:normAutofit/>
          </a:bodyPr>
          <a:lstStyle/>
          <a:p>
            <a:r>
              <a:rPr lang="en-GB" sz="2400" dirty="0"/>
              <a:t>A recent study by the EU </a:t>
            </a:r>
            <a:r>
              <a:rPr lang="en-GB" sz="2400" dirty="0" smtClean="0"/>
              <a:t>Commission on </a:t>
            </a:r>
            <a:r>
              <a:rPr lang="en-GB" sz="2400" dirty="0"/>
              <a:t>EU Consumer Law in all 28 Members focused on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5" y="5939284"/>
            <a:ext cx="788981" cy="91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724720"/>
            <a:ext cx="2814846" cy="2676919"/>
          </a:xfrm>
          <a:prstGeom prst="ellipse">
            <a:avLst/>
          </a:prstGeom>
          <a:ln>
            <a:noFill/>
          </a:ln>
          <a:effectLst>
            <a:softEdge rad="112500"/>
          </a:effectLst>
        </p:spPr>
      </p:pic>
    </p:spTree>
    <p:extLst>
      <p:ext uri="{BB962C8B-B14F-4D97-AF65-F5344CB8AC3E}">
        <p14:creationId xmlns:p14="http://schemas.microsoft.com/office/powerpoint/2010/main" val="569996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5813" y="3140968"/>
            <a:ext cx="7818634" cy="3450696"/>
          </a:xfrm>
        </p:spPr>
        <p:txBody>
          <a:bodyPr/>
          <a:lstStyle/>
          <a:p>
            <a:r>
              <a:rPr lang="en-GB" dirty="0"/>
              <a:t>E</a:t>
            </a:r>
            <a:r>
              <a:rPr lang="en-GB" dirty="0" smtClean="0"/>
              <a:t>ffectiveness </a:t>
            </a:r>
            <a:r>
              <a:rPr lang="en-GB" dirty="0"/>
              <a:t>of </a:t>
            </a:r>
            <a:r>
              <a:rPr lang="en-GB" dirty="0" smtClean="0"/>
              <a:t> </a:t>
            </a:r>
            <a:r>
              <a:rPr lang="en-GB" dirty="0"/>
              <a:t>Unfair Commercial </a:t>
            </a:r>
            <a:r>
              <a:rPr lang="en-GB" dirty="0" smtClean="0"/>
              <a:t>Practices </a:t>
            </a:r>
            <a:r>
              <a:rPr lang="en-GB" dirty="0"/>
              <a:t>and marketing depends on </a:t>
            </a:r>
            <a:r>
              <a:rPr lang="en-GB" dirty="0" smtClean="0"/>
              <a:t> </a:t>
            </a:r>
            <a:r>
              <a:rPr lang="en-GB" dirty="0"/>
              <a:t>empowerment of </a:t>
            </a:r>
            <a:r>
              <a:rPr lang="en-GB" dirty="0" smtClean="0"/>
              <a:t>both the consumer and the organisation representing the consumer</a:t>
            </a:r>
          </a:p>
          <a:p>
            <a:r>
              <a:rPr lang="en-GB" dirty="0" smtClean="0"/>
              <a:t>“</a:t>
            </a:r>
            <a:r>
              <a:rPr lang="en-GB" dirty="0"/>
              <a:t>Black </a:t>
            </a:r>
            <a:r>
              <a:rPr lang="en-GB" dirty="0" smtClean="0"/>
              <a:t>listed dealers” need </a:t>
            </a:r>
            <a:r>
              <a:rPr lang="en-GB" dirty="0"/>
              <a:t>to be l</a:t>
            </a:r>
            <a:r>
              <a:rPr lang="en-GB" dirty="0" smtClean="0"/>
              <a:t>egally reprimanded </a:t>
            </a:r>
          </a:p>
          <a:p>
            <a:r>
              <a:rPr lang="en-GB" dirty="0" smtClean="0"/>
              <a:t>Financial </a:t>
            </a:r>
            <a:r>
              <a:rPr lang="en-GB" dirty="0"/>
              <a:t>services </a:t>
            </a:r>
            <a:r>
              <a:rPr lang="en-GB" dirty="0" smtClean="0"/>
              <a:t>– call for </a:t>
            </a:r>
            <a:r>
              <a:rPr lang="en-GB" dirty="0"/>
              <a:t>stronger </a:t>
            </a:r>
            <a:r>
              <a:rPr lang="en-GB" dirty="0" smtClean="0"/>
              <a:t>measures to ensure </a:t>
            </a:r>
            <a:r>
              <a:rPr lang="en-GB" dirty="0"/>
              <a:t>and enforce the giving of accurate information</a:t>
            </a:r>
          </a:p>
          <a:p>
            <a:endParaRPr lang="en-GB" dirty="0"/>
          </a:p>
        </p:txBody>
      </p:sp>
      <p:sp>
        <p:nvSpPr>
          <p:cNvPr id="3" name="Title 2"/>
          <p:cNvSpPr>
            <a:spLocks noGrp="1"/>
          </p:cNvSpPr>
          <p:nvPr>
            <p:ph type="title"/>
          </p:nvPr>
        </p:nvSpPr>
        <p:spPr/>
        <p:txBody>
          <a:bodyPr>
            <a:normAutofit/>
          </a:bodyPr>
          <a:lstStyle/>
          <a:p>
            <a:r>
              <a:rPr lang="en-GB" sz="2700" dirty="0"/>
              <a:t>The Association for Consumer Rights (ACR) noted that: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7632"/>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25" y="1569113"/>
            <a:ext cx="3038947" cy="1571855"/>
          </a:xfrm>
          <a:prstGeom prst="ellipse">
            <a:avLst/>
          </a:prstGeom>
          <a:ln>
            <a:noFill/>
          </a:ln>
          <a:effectLst>
            <a:softEdge rad="112500"/>
          </a:effectLst>
        </p:spPr>
      </p:pic>
    </p:spTree>
    <p:extLst>
      <p:ext uri="{BB962C8B-B14F-4D97-AF65-F5344CB8AC3E}">
        <p14:creationId xmlns:p14="http://schemas.microsoft.com/office/powerpoint/2010/main" val="3866812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996952"/>
            <a:ext cx="7408333" cy="3450696"/>
          </a:xfrm>
        </p:spPr>
        <p:txBody>
          <a:bodyPr>
            <a:normAutofit/>
          </a:bodyPr>
          <a:lstStyle/>
          <a:p>
            <a:pPr marL="0" indent="0" algn="ctr">
              <a:buNone/>
            </a:pPr>
            <a:endParaRPr lang="en-GB" sz="3600" dirty="0" smtClean="0"/>
          </a:p>
          <a:p>
            <a:pPr marL="0" indent="0" algn="ctr">
              <a:buNone/>
            </a:pPr>
            <a:r>
              <a:rPr lang="en-GB" sz="3600" dirty="0" smtClean="0"/>
              <a:t>Pre-selling contracts need to be clear to provide indicative lists avoiding difficulties in seeking redress </a:t>
            </a:r>
          </a:p>
        </p:txBody>
      </p:sp>
      <p:sp>
        <p:nvSpPr>
          <p:cNvPr id="3" name="Title 2"/>
          <p:cNvSpPr>
            <a:spLocks noGrp="1"/>
          </p:cNvSpPr>
          <p:nvPr>
            <p:ph type="title"/>
          </p:nvPr>
        </p:nvSpPr>
        <p:spPr/>
        <p:txBody>
          <a:bodyPr>
            <a:normAutofit/>
          </a:bodyPr>
          <a:lstStyle/>
          <a:p>
            <a:r>
              <a:rPr lang="en-GB" sz="3600" dirty="0"/>
              <a:t>Contract conclusion and performance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700808"/>
            <a:ext cx="2592288" cy="1404156"/>
          </a:xfrm>
          <a:prstGeom prst="ellipse">
            <a:avLst/>
          </a:prstGeom>
          <a:ln>
            <a:noFill/>
          </a:ln>
          <a:effectLst>
            <a:softEdge rad="112500"/>
          </a:effec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6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276872"/>
            <a:ext cx="7408333" cy="3450696"/>
          </a:xfrm>
        </p:spPr>
        <p:txBody>
          <a:bodyPr>
            <a:normAutofit/>
          </a:bodyPr>
          <a:lstStyle/>
          <a:p>
            <a:endParaRPr lang="en-US" sz="3200" dirty="0" smtClean="0"/>
          </a:p>
          <a:p>
            <a:r>
              <a:rPr lang="en-US" sz="3200" dirty="0" smtClean="0"/>
              <a:t>Volkswagen </a:t>
            </a:r>
            <a:r>
              <a:rPr lang="en-US" sz="3200" dirty="0"/>
              <a:t>emissions scandal </a:t>
            </a:r>
            <a:endParaRPr lang="en-US" sz="3200" dirty="0" smtClean="0"/>
          </a:p>
          <a:p>
            <a:endParaRPr lang="en-US" sz="3200" dirty="0" smtClean="0"/>
          </a:p>
          <a:p>
            <a:r>
              <a:rPr lang="en-US" sz="3200" dirty="0" smtClean="0"/>
              <a:t>Telephony bills</a:t>
            </a:r>
            <a:endParaRPr lang="en-GB" sz="3200" dirty="0"/>
          </a:p>
        </p:txBody>
      </p:sp>
      <p:sp>
        <p:nvSpPr>
          <p:cNvPr id="3" name="Title 2"/>
          <p:cNvSpPr>
            <a:spLocks noGrp="1"/>
          </p:cNvSpPr>
          <p:nvPr>
            <p:ph type="title"/>
          </p:nvPr>
        </p:nvSpPr>
        <p:spPr/>
        <p:txBody>
          <a:bodyPr/>
          <a:lstStyle/>
          <a:p>
            <a:r>
              <a:rPr lang="en-GB" dirty="0"/>
              <a:t>Injunctions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2924944"/>
            <a:ext cx="2816312" cy="1584176"/>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4149080"/>
            <a:ext cx="2761240" cy="2093020"/>
          </a:xfrm>
          <a:prstGeom prst="ellipse">
            <a:avLst/>
          </a:prstGeom>
          <a:ln>
            <a:noFill/>
          </a:ln>
          <a:effectLst>
            <a:softEdge rad="112500"/>
          </a:effec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09" y="5032407"/>
            <a:ext cx="1432487" cy="166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83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9841" y="2060848"/>
            <a:ext cx="7408333" cy="3450696"/>
          </a:xfrm>
        </p:spPr>
        <p:txBody>
          <a:bodyPr>
            <a:normAutofit/>
          </a:bodyPr>
          <a:lstStyle/>
          <a:p>
            <a:pPr marL="0" indent="0" algn="ctr">
              <a:buNone/>
            </a:pPr>
            <a:endParaRPr lang="en-GB" sz="3200" dirty="0" smtClean="0"/>
          </a:p>
          <a:p>
            <a:pPr marL="0" indent="0" algn="ctr">
              <a:buNone/>
            </a:pPr>
            <a:r>
              <a:rPr lang="en-GB" sz="3200" dirty="0" smtClean="0"/>
              <a:t>It </a:t>
            </a:r>
            <a:r>
              <a:rPr lang="en-GB" sz="3200" dirty="0"/>
              <a:t>is important that consumers be pro-active rather than seek redress as a result of lack of information provided by the seller</a:t>
            </a:r>
          </a:p>
        </p:txBody>
      </p:sp>
      <p:sp>
        <p:nvSpPr>
          <p:cNvPr id="3" name="Title 2"/>
          <p:cNvSpPr>
            <a:spLocks noGrp="1"/>
          </p:cNvSpPr>
          <p:nvPr>
            <p:ph type="title"/>
          </p:nvPr>
        </p:nvSpPr>
        <p:spPr/>
        <p:txBody>
          <a:bodyPr/>
          <a:lstStyle/>
          <a:p>
            <a:r>
              <a:rPr lang="en-GB" dirty="0"/>
              <a:t>Cross-cutting Issues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823847"/>
            <a:ext cx="4464496" cy="1602039"/>
          </a:xfrm>
          <a:prstGeom prst="rect">
            <a:avLst/>
          </a:prstGeom>
          <a:ln>
            <a:noFill/>
          </a:ln>
          <a:effectLst>
            <a:softEdge rad="112500"/>
          </a:effec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377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3143812"/>
            <a:ext cx="7408333" cy="3450696"/>
          </a:xfrm>
        </p:spPr>
        <p:txBody>
          <a:bodyPr>
            <a:normAutofit/>
          </a:bodyPr>
          <a:lstStyle/>
          <a:p>
            <a:pPr marL="0" indent="0" algn="ctr">
              <a:buNone/>
            </a:pPr>
            <a:r>
              <a:rPr lang="en-GB" sz="2800" dirty="0"/>
              <a:t>Over all awareness and protection of consumers against unfair commercial practices has increased mainly because of more use of various media which are increasingly becoming providers of information. Empowering the consumer remains vital.</a:t>
            </a:r>
          </a:p>
        </p:txBody>
      </p:sp>
      <p:sp>
        <p:nvSpPr>
          <p:cNvPr id="3" name="Title 2"/>
          <p:cNvSpPr>
            <a:spLocks noGrp="1"/>
          </p:cNvSpPr>
          <p:nvPr>
            <p:ph type="title"/>
          </p:nvPr>
        </p:nvSpPr>
        <p:spPr/>
        <p:txBody>
          <a:bodyPr>
            <a:normAutofit/>
          </a:bodyPr>
          <a:lstStyle/>
          <a:p>
            <a:r>
              <a:rPr lang="en-GB" sz="3600" dirty="0"/>
              <a:t>Awareness and protection of consumers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00808"/>
            <a:ext cx="2520280" cy="1512168"/>
          </a:xfrm>
          <a:prstGeom prst="rect">
            <a:avLst/>
          </a:prstGeom>
          <a:ln>
            <a:noFill/>
          </a:ln>
          <a:effectLst>
            <a:softEdge rad="112500"/>
          </a:effec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 y="59436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581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675466"/>
            <a:ext cx="7632847" cy="3561845"/>
          </a:xfrm>
        </p:spPr>
        <p:txBody>
          <a:bodyPr>
            <a:normAutofit/>
          </a:bodyPr>
          <a:lstStyle/>
          <a:p>
            <a:pPr marL="0" indent="0" algn="ctr">
              <a:buNone/>
            </a:pPr>
            <a:r>
              <a:rPr lang="en-GB" b="1" dirty="0" smtClean="0"/>
              <a:t>Shop Online Information </a:t>
            </a:r>
          </a:p>
          <a:p>
            <a:pPr marL="0" indent="0">
              <a:buNone/>
            </a:pPr>
            <a:r>
              <a:rPr lang="en-GB" sz="2000" dirty="0" smtClean="0"/>
              <a:t>•  e-mail </a:t>
            </a:r>
            <a:r>
              <a:rPr lang="en-GB" sz="2000" dirty="0"/>
              <a:t>address of the trader</a:t>
            </a:r>
          </a:p>
          <a:p>
            <a:pPr marL="0" indent="0">
              <a:buNone/>
            </a:pPr>
            <a:r>
              <a:rPr lang="en-GB" sz="2000" dirty="0" smtClean="0"/>
              <a:t>•  any </a:t>
            </a:r>
            <a:r>
              <a:rPr lang="en-GB" sz="2000" dirty="0"/>
              <a:t>delivery restrictions in certain countries</a:t>
            </a:r>
          </a:p>
          <a:p>
            <a:pPr marL="0" indent="0">
              <a:buNone/>
            </a:pPr>
            <a:r>
              <a:rPr lang="en-GB" sz="2000" dirty="0" smtClean="0"/>
              <a:t>•  the </a:t>
            </a:r>
            <a:r>
              <a:rPr lang="en-GB" sz="2000" dirty="0"/>
              <a:t>right to cancel the order within 14 days</a:t>
            </a:r>
          </a:p>
          <a:p>
            <a:pPr marL="0" indent="0">
              <a:buNone/>
            </a:pPr>
            <a:r>
              <a:rPr lang="en-GB" sz="2000" dirty="0" smtClean="0"/>
              <a:t>•  available </a:t>
            </a:r>
            <a:r>
              <a:rPr lang="en-GB" sz="2000" dirty="0"/>
              <a:t>after-sales services</a:t>
            </a:r>
          </a:p>
          <a:p>
            <a:pPr marL="0" indent="0">
              <a:buNone/>
            </a:pPr>
            <a:r>
              <a:rPr lang="en-GB" sz="2000" dirty="0" smtClean="0"/>
              <a:t>•  dispute </a:t>
            </a:r>
            <a:r>
              <a:rPr lang="en-GB" sz="2000" dirty="0"/>
              <a:t>resolution mechanisms</a:t>
            </a:r>
          </a:p>
          <a:p>
            <a:pPr marL="0" indent="0">
              <a:buNone/>
            </a:pPr>
            <a:r>
              <a:rPr lang="en-GB" sz="2000" dirty="0" smtClean="0"/>
              <a:t>•  trade </a:t>
            </a:r>
            <a:r>
              <a:rPr lang="en-GB" sz="2000" dirty="0"/>
              <a:t>register number of the trader</a:t>
            </a:r>
          </a:p>
          <a:p>
            <a:pPr marL="0" indent="0">
              <a:buNone/>
            </a:pPr>
            <a:r>
              <a:rPr lang="en-GB" sz="2000" dirty="0" smtClean="0"/>
              <a:t>•  professional </a:t>
            </a:r>
            <a:r>
              <a:rPr lang="en-GB" sz="2000" dirty="0"/>
              <a:t>title and VAT details of the trader (if applicable)</a:t>
            </a:r>
          </a:p>
          <a:p>
            <a:pPr marL="0" indent="0">
              <a:buNone/>
            </a:pPr>
            <a:r>
              <a:rPr lang="en-GB" sz="2000" dirty="0" smtClean="0"/>
              <a:t>•  professional </a:t>
            </a:r>
            <a:r>
              <a:rPr lang="en-GB" sz="2000" dirty="0"/>
              <a:t>association to which the trader belongs (if applicable)</a:t>
            </a:r>
          </a:p>
          <a:p>
            <a:pPr marL="0" indent="0">
              <a:buNone/>
            </a:pPr>
            <a:endParaRPr lang="en-GB" dirty="0"/>
          </a:p>
        </p:txBody>
      </p:sp>
      <p:sp>
        <p:nvSpPr>
          <p:cNvPr id="3" name="Title 2"/>
          <p:cNvSpPr>
            <a:spLocks noGrp="1"/>
          </p:cNvSpPr>
          <p:nvPr>
            <p:ph type="title"/>
          </p:nvPr>
        </p:nvSpPr>
        <p:spPr/>
        <p:txBody>
          <a:bodyPr/>
          <a:lstStyle/>
          <a:p>
            <a:r>
              <a:rPr lang="en-GB" dirty="0"/>
              <a:t>The Digital Agenda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3573016"/>
            <a:ext cx="2304256" cy="1505448"/>
          </a:xfrm>
          <a:prstGeom prst="rect">
            <a:avLst/>
          </a:prstGeom>
          <a:ln>
            <a:noFill/>
          </a:ln>
          <a:effectLst>
            <a:softEdge rad="112500"/>
          </a:effec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 y="6021288"/>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862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719" y="2024229"/>
            <a:ext cx="7408333" cy="3450696"/>
          </a:xfrm>
        </p:spPr>
        <p:txBody>
          <a:bodyPr>
            <a:normAutofit/>
          </a:bodyPr>
          <a:lstStyle/>
          <a:p>
            <a:pPr marL="0" indent="0" algn="ctr">
              <a:buNone/>
            </a:pPr>
            <a:endParaRPr lang="en-GB" sz="3600" dirty="0" smtClean="0"/>
          </a:p>
          <a:p>
            <a:pPr marL="0" indent="0" algn="ctr">
              <a:buNone/>
            </a:pPr>
            <a:endParaRPr lang="en-GB" sz="3600" dirty="0"/>
          </a:p>
          <a:p>
            <a:pPr marL="0" indent="0" algn="ctr">
              <a:buNone/>
            </a:pPr>
            <a:r>
              <a:rPr lang="en-GB" sz="3600" dirty="0" smtClean="0"/>
              <a:t>Cyber </a:t>
            </a:r>
            <a:r>
              <a:rPr lang="en-GB" sz="3600" dirty="0"/>
              <a:t>Safety  awareness campaign </a:t>
            </a:r>
          </a:p>
        </p:txBody>
      </p:sp>
      <p:sp>
        <p:nvSpPr>
          <p:cNvPr id="3" name="Title 2"/>
          <p:cNvSpPr>
            <a:spLocks noGrp="1"/>
          </p:cNvSpPr>
          <p:nvPr>
            <p:ph type="title"/>
          </p:nvPr>
        </p:nvSpPr>
        <p:spPr/>
        <p:txBody>
          <a:bodyPr>
            <a:normAutofit/>
          </a:bodyPr>
          <a:lstStyle/>
          <a:p>
            <a:r>
              <a:rPr lang="en-GB" sz="2800" dirty="0"/>
              <a:t>Association for Consumer </a:t>
            </a:r>
            <a:r>
              <a:rPr lang="en-GB" sz="2800" dirty="0" smtClean="0"/>
              <a:t>Rights Vision</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437112"/>
            <a:ext cx="2952328" cy="2034699"/>
          </a:xfrm>
          <a:prstGeom prst="rect">
            <a:avLst/>
          </a:prstGeom>
          <a:ln>
            <a:noFill/>
          </a:ln>
          <a:effectLst>
            <a:softEdge rad="112500"/>
          </a:effec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 y="6014611"/>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873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675467"/>
            <a:ext cx="8424936" cy="3450696"/>
          </a:xfrm>
        </p:spPr>
        <p:txBody>
          <a:bodyPr/>
          <a:lstStyle/>
          <a:p>
            <a:pPr marL="0" indent="0">
              <a:buNone/>
            </a:pPr>
            <a:r>
              <a:rPr lang="en-GB" dirty="0"/>
              <a:t>This NGO offers help to consumers who need it to seek redress</a:t>
            </a:r>
            <a:endParaRPr lang="en-GB" dirty="0" smtClean="0"/>
          </a:p>
          <a:p>
            <a:r>
              <a:rPr lang="en-GB" dirty="0" smtClean="0"/>
              <a:t>Domestic </a:t>
            </a:r>
            <a:r>
              <a:rPr lang="en-GB" dirty="0"/>
              <a:t>appliances guarantee was ignored </a:t>
            </a:r>
          </a:p>
          <a:p>
            <a:r>
              <a:rPr lang="en-GB" dirty="0" smtClean="0"/>
              <a:t>The </a:t>
            </a:r>
            <a:r>
              <a:rPr lang="en-GB" dirty="0"/>
              <a:t>seller refuses to abide by the guarantee </a:t>
            </a:r>
          </a:p>
          <a:p>
            <a:r>
              <a:rPr lang="en-GB" dirty="0" smtClean="0"/>
              <a:t>Complaints </a:t>
            </a:r>
            <a:r>
              <a:rPr lang="en-GB" dirty="0"/>
              <a:t>about leaving a deposit</a:t>
            </a:r>
          </a:p>
          <a:p>
            <a:r>
              <a:rPr lang="en-GB" dirty="0" smtClean="0"/>
              <a:t>Problems </a:t>
            </a:r>
            <a:r>
              <a:rPr lang="en-GB" dirty="0"/>
              <a:t>with return of goods and a credit note for refund</a:t>
            </a:r>
          </a:p>
          <a:p>
            <a:r>
              <a:rPr lang="en-GB" dirty="0" smtClean="0"/>
              <a:t>About </a:t>
            </a:r>
            <a:r>
              <a:rPr lang="en-GB" dirty="0"/>
              <a:t>labelling and specifications </a:t>
            </a:r>
          </a:p>
          <a:p>
            <a:endParaRPr lang="en-GB" dirty="0"/>
          </a:p>
        </p:txBody>
      </p:sp>
      <p:sp>
        <p:nvSpPr>
          <p:cNvPr id="3" name="Title 2"/>
          <p:cNvSpPr>
            <a:spLocks noGrp="1"/>
          </p:cNvSpPr>
          <p:nvPr>
            <p:ph type="title"/>
          </p:nvPr>
        </p:nvSpPr>
        <p:spPr/>
        <p:txBody>
          <a:bodyPr>
            <a:normAutofit/>
          </a:bodyPr>
          <a:lstStyle/>
          <a:p>
            <a:r>
              <a:rPr lang="en-GB" sz="3200" dirty="0" smtClean="0"/>
              <a:t>Association for Consumer Rights</a:t>
            </a:r>
            <a:r>
              <a:rPr lang="en-GB" sz="3200" dirty="0"/>
              <a:t> </a:t>
            </a:r>
            <a:r>
              <a:rPr lang="en-GB" sz="3200" dirty="0" smtClean="0"/>
              <a:t>Malta</a:t>
            </a:r>
            <a:endParaRPr lang="en-GB" sz="32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63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5082947"/>
            <a:ext cx="2569468" cy="1199085"/>
          </a:xfrm>
          <a:prstGeom prst="rect">
            <a:avLst/>
          </a:prstGeom>
          <a:ln>
            <a:noFill/>
          </a:ln>
          <a:effectLst>
            <a:softEdge rad="112500"/>
          </a:effectLst>
        </p:spPr>
      </p:pic>
    </p:spTree>
    <p:extLst>
      <p:ext uri="{BB962C8B-B14F-4D97-AF65-F5344CB8AC3E}">
        <p14:creationId xmlns:p14="http://schemas.microsoft.com/office/powerpoint/2010/main" val="4185313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068960"/>
            <a:ext cx="7704856" cy="3450696"/>
          </a:xfrm>
        </p:spPr>
        <p:txBody>
          <a:bodyPr>
            <a:normAutofit/>
          </a:bodyPr>
          <a:lstStyle/>
          <a:p>
            <a:r>
              <a:rPr lang="en-GB" sz="2200" dirty="0" smtClean="0"/>
              <a:t>There </a:t>
            </a:r>
            <a:r>
              <a:rPr lang="en-GB" sz="2200" dirty="0"/>
              <a:t>is a need for binding measures </a:t>
            </a:r>
          </a:p>
          <a:p>
            <a:r>
              <a:rPr lang="en-GB" sz="2200" dirty="0" smtClean="0"/>
              <a:t>Do </a:t>
            </a:r>
            <a:r>
              <a:rPr lang="en-GB" sz="2200" dirty="0"/>
              <a:t>sanctions work in practice ?</a:t>
            </a:r>
          </a:p>
          <a:p>
            <a:r>
              <a:rPr lang="en-GB" sz="2200" dirty="0" smtClean="0"/>
              <a:t>There </a:t>
            </a:r>
            <a:r>
              <a:rPr lang="en-GB" sz="2200" dirty="0"/>
              <a:t>is a need for deeper expertise from lawyers to act re precedents by creating new ones ,for these will become law </a:t>
            </a:r>
          </a:p>
          <a:p>
            <a:r>
              <a:rPr lang="en-GB" sz="2200" dirty="0" smtClean="0"/>
              <a:t>Hurdles </a:t>
            </a:r>
            <a:r>
              <a:rPr lang="en-GB" sz="2200" dirty="0"/>
              <a:t>in the Courts of Law can then be improved by lawyers who practice in Consumer Rights </a:t>
            </a:r>
          </a:p>
          <a:p>
            <a:r>
              <a:rPr lang="en-GB" sz="2200" dirty="0" smtClean="0"/>
              <a:t>Law </a:t>
            </a:r>
            <a:r>
              <a:rPr lang="en-GB" sz="2200" dirty="0"/>
              <a:t>enforcement must be emphasized</a:t>
            </a:r>
          </a:p>
          <a:p>
            <a:r>
              <a:rPr lang="en-GB" sz="2200" dirty="0" smtClean="0"/>
              <a:t>Actual </a:t>
            </a:r>
            <a:r>
              <a:rPr lang="en-GB" sz="2200" dirty="0"/>
              <a:t>implementation must take place</a:t>
            </a:r>
          </a:p>
          <a:p>
            <a:endParaRPr lang="en-GB" dirty="0"/>
          </a:p>
        </p:txBody>
      </p:sp>
      <p:sp>
        <p:nvSpPr>
          <p:cNvPr id="2" name="Title 1"/>
          <p:cNvSpPr>
            <a:spLocks noGrp="1"/>
          </p:cNvSpPr>
          <p:nvPr>
            <p:ph type="title"/>
          </p:nvPr>
        </p:nvSpPr>
        <p:spPr/>
        <p:txBody>
          <a:bodyPr>
            <a:normAutofit/>
          </a:bodyPr>
          <a:lstStyle/>
          <a:p>
            <a:r>
              <a:rPr lang="en-GB" sz="2400" dirty="0" smtClean="0"/>
              <a:t>General comments from complaints</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56" y="1811740"/>
            <a:ext cx="2304256" cy="1095589"/>
          </a:xfrm>
          <a:prstGeom prst="rect">
            <a:avLst/>
          </a:prstGeom>
          <a:ln>
            <a:noFill/>
          </a:ln>
          <a:effectLst>
            <a:softEdge rad="112500"/>
          </a:effec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387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sz="3200" dirty="0" smtClean="0"/>
              <a:t>Equity and Conscience </a:t>
            </a:r>
          </a:p>
          <a:p>
            <a:r>
              <a:rPr lang="en-GB" sz="3200" dirty="0" smtClean="0"/>
              <a:t>Discretion</a:t>
            </a:r>
          </a:p>
          <a:p>
            <a:r>
              <a:rPr lang="en-GB" sz="3200" dirty="0" smtClean="0"/>
              <a:t>Precedents become obligatory law </a:t>
            </a:r>
          </a:p>
          <a:p>
            <a:endParaRPr lang="en-GB" dirty="0"/>
          </a:p>
        </p:txBody>
      </p:sp>
      <p:sp>
        <p:nvSpPr>
          <p:cNvPr id="3" name="Title 2"/>
          <p:cNvSpPr>
            <a:spLocks noGrp="1"/>
          </p:cNvSpPr>
          <p:nvPr>
            <p:ph type="title"/>
          </p:nvPr>
        </p:nvSpPr>
        <p:spPr/>
        <p:txBody>
          <a:bodyPr/>
          <a:lstStyle/>
          <a:p>
            <a:r>
              <a:rPr lang="en-GB" dirty="0" smtClean="0"/>
              <a:t>Maltese Legislation </a:t>
            </a:r>
            <a:endParaRPr lang="en-GB" dirty="0"/>
          </a:p>
        </p:txBody>
      </p:sp>
    </p:spTree>
    <p:extLst>
      <p:ext uri="{BB962C8B-B14F-4D97-AF65-F5344CB8AC3E}">
        <p14:creationId xmlns:p14="http://schemas.microsoft.com/office/powerpoint/2010/main" val="887741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924944"/>
            <a:ext cx="7776864" cy="3450696"/>
          </a:xfrm>
        </p:spPr>
        <p:txBody>
          <a:bodyPr/>
          <a:lstStyle/>
          <a:p>
            <a:pPr marL="0" indent="0" algn="ctr">
              <a:buNone/>
            </a:pPr>
            <a:r>
              <a:rPr lang="en-GB" sz="2500" dirty="0" smtClean="0"/>
              <a:t>Lawyers are the</a:t>
            </a:r>
            <a:r>
              <a:rPr lang="en-GB" sz="2500" dirty="0"/>
              <a:t> </a:t>
            </a:r>
            <a:r>
              <a:rPr lang="en-GB" sz="2500" dirty="0" smtClean="0"/>
              <a:t>best </a:t>
            </a:r>
            <a:r>
              <a:rPr lang="en-GB" sz="2500" dirty="0"/>
              <a:t>people to debate on the issue and to find solutions </a:t>
            </a:r>
            <a:r>
              <a:rPr lang="en-GB" sz="2500" dirty="0" smtClean="0"/>
              <a:t>accordingly</a:t>
            </a:r>
          </a:p>
          <a:p>
            <a:pPr marL="0" indent="0" algn="ctr">
              <a:buNone/>
            </a:pPr>
            <a:r>
              <a:rPr lang="en-GB" sz="2500" dirty="0" smtClean="0"/>
              <a:t>Their greatest </a:t>
            </a:r>
            <a:r>
              <a:rPr lang="en-GB" sz="2500" dirty="0"/>
              <a:t>achievement could be if they can manage to break through past precedents and create new </a:t>
            </a:r>
            <a:r>
              <a:rPr lang="en-GB" sz="2500" dirty="0" smtClean="0"/>
              <a:t>ones</a:t>
            </a:r>
          </a:p>
          <a:p>
            <a:pPr marL="0" indent="0" algn="ctr">
              <a:buNone/>
            </a:pPr>
            <a:r>
              <a:rPr lang="en-GB" sz="2500" dirty="0" smtClean="0"/>
              <a:t>This </a:t>
            </a:r>
            <a:r>
              <a:rPr lang="en-GB" sz="2500" dirty="0"/>
              <a:t>is one way of how the Law can be </a:t>
            </a:r>
            <a:r>
              <a:rPr lang="en-GB" sz="2500" dirty="0" smtClean="0"/>
              <a:t>improved</a:t>
            </a:r>
          </a:p>
          <a:p>
            <a:pPr>
              <a:buFont typeface="Arial" charset="0"/>
              <a:buChar char="•"/>
            </a:pPr>
            <a:endParaRPr lang="en-GB" dirty="0"/>
          </a:p>
        </p:txBody>
      </p:sp>
      <p:sp>
        <p:nvSpPr>
          <p:cNvPr id="3" name="Title 2"/>
          <p:cNvSpPr>
            <a:spLocks noGrp="1"/>
          </p:cNvSpPr>
          <p:nvPr>
            <p:ph type="title"/>
          </p:nvPr>
        </p:nvSpPr>
        <p:spPr/>
        <p:txBody>
          <a:bodyPr/>
          <a:lstStyle/>
          <a:p>
            <a:r>
              <a:rPr lang="en-GB" dirty="0" smtClean="0"/>
              <a:t>Legal expertise</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6832"/>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5085184"/>
            <a:ext cx="2520280" cy="1512168"/>
          </a:xfrm>
          <a:prstGeom prst="rect">
            <a:avLst/>
          </a:prstGeom>
        </p:spPr>
      </p:pic>
    </p:spTree>
    <p:extLst>
      <p:ext uri="{BB962C8B-B14F-4D97-AF65-F5344CB8AC3E}">
        <p14:creationId xmlns:p14="http://schemas.microsoft.com/office/powerpoint/2010/main" val="2050698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852936"/>
            <a:ext cx="8136904" cy="3450696"/>
          </a:xfrm>
        </p:spPr>
        <p:txBody>
          <a:bodyPr/>
          <a:lstStyle/>
          <a:p>
            <a:r>
              <a:rPr lang="en-GB" dirty="0" smtClean="0"/>
              <a:t>It </a:t>
            </a:r>
            <a:r>
              <a:rPr lang="en-GB" dirty="0"/>
              <a:t>is social action which makes a just or unjust </a:t>
            </a:r>
            <a:r>
              <a:rPr lang="en-GB" dirty="0" smtClean="0"/>
              <a:t>society</a:t>
            </a:r>
          </a:p>
          <a:p>
            <a:r>
              <a:rPr lang="en-GB" dirty="0"/>
              <a:t>Collaboration in the community constitutes a cohesive </a:t>
            </a:r>
            <a:r>
              <a:rPr lang="en-GB" dirty="0" smtClean="0"/>
              <a:t>society</a:t>
            </a:r>
          </a:p>
          <a:p>
            <a:r>
              <a:rPr lang="en-GB" dirty="0"/>
              <a:t>Unjust payment and enrichment at the expense of others contributes towards a corrupt and decadent </a:t>
            </a:r>
            <a:r>
              <a:rPr lang="en-GB" dirty="0" smtClean="0"/>
              <a:t>society</a:t>
            </a:r>
            <a:endParaRPr lang="en-GB" dirty="0"/>
          </a:p>
        </p:txBody>
      </p:sp>
      <p:sp>
        <p:nvSpPr>
          <p:cNvPr id="3" name="Title 2"/>
          <p:cNvSpPr>
            <a:spLocks noGrp="1"/>
          </p:cNvSpPr>
          <p:nvPr>
            <p:ph type="title"/>
          </p:nvPr>
        </p:nvSpPr>
        <p:spPr/>
        <p:txBody>
          <a:bodyPr/>
          <a:lstStyle/>
          <a:p>
            <a:r>
              <a:rPr lang="en-GB" dirty="0"/>
              <a:t>People are the core of society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4" y="59436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5599"/>
          <a:stretch/>
        </p:blipFill>
        <p:spPr>
          <a:xfrm>
            <a:off x="2339752" y="4725144"/>
            <a:ext cx="4615904" cy="2011940"/>
          </a:xfrm>
          <a:prstGeom prst="ellipse">
            <a:avLst/>
          </a:prstGeom>
          <a:ln>
            <a:noFill/>
          </a:ln>
          <a:effectLst>
            <a:softEdge rad="112500"/>
          </a:effectLst>
        </p:spPr>
      </p:pic>
    </p:spTree>
    <p:extLst>
      <p:ext uri="{BB962C8B-B14F-4D97-AF65-F5344CB8AC3E}">
        <p14:creationId xmlns:p14="http://schemas.microsoft.com/office/powerpoint/2010/main" val="2616148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984012"/>
            <a:ext cx="7408333" cy="3450696"/>
          </a:xfrm>
        </p:spPr>
        <p:txBody>
          <a:bodyPr>
            <a:normAutofit/>
          </a:bodyPr>
          <a:lstStyle/>
          <a:p>
            <a:pPr marL="0" indent="0" algn="ctr">
              <a:buNone/>
            </a:pPr>
            <a:r>
              <a:rPr lang="en-GB" sz="2500" dirty="0" smtClean="0">
                <a:solidFill>
                  <a:schemeClr val="tx1">
                    <a:lumMod val="75000"/>
                    <a:lumOff val="25000"/>
                  </a:schemeClr>
                </a:solidFill>
              </a:rPr>
              <a:t>Streamline </a:t>
            </a:r>
            <a:r>
              <a:rPr lang="en-GB" sz="2500" dirty="0">
                <a:solidFill>
                  <a:schemeClr val="tx1">
                    <a:lumMod val="75000"/>
                    <a:lumOff val="25000"/>
                  </a:schemeClr>
                </a:solidFill>
              </a:rPr>
              <a:t>all the </a:t>
            </a:r>
            <a:r>
              <a:rPr lang="en-GB" sz="2500" dirty="0" err="1">
                <a:solidFill>
                  <a:schemeClr val="tx1">
                    <a:lumMod val="75000"/>
                    <a:lumOff val="25000"/>
                  </a:schemeClr>
                </a:solidFill>
              </a:rPr>
              <a:t>prohibitory</a:t>
            </a:r>
            <a:r>
              <a:rPr lang="en-GB" sz="2500" dirty="0">
                <a:solidFill>
                  <a:schemeClr val="tx1">
                    <a:lumMod val="75000"/>
                    <a:lumOff val="25000"/>
                  </a:schemeClr>
                </a:solidFill>
              </a:rPr>
              <a:t> and enforcement laws for fair trading in an easily accessible legal instrument which makes it easier for lawyers to curtail the time they spend in searching for a solution</a:t>
            </a:r>
          </a:p>
        </p:txBody>
      </p:sp>
      <p:sp>
        <p:nvSpPr>
          <p:cNvPr id="3" name="Title 2"/>
          <p:cNvSpPr>
            <a:spLocks noGrp="1"/>
          </p:cNvSpPr>
          <p:nvPr>
            <p:ph type="title"/>
          </p:nvPr>
        </p:nvSpPr>
        <p:spPr/>
        <p:txBody>
          <a:bodyPr>
            <a:normAutofit fontScale="90000"/>
          </a:bodyPr>
          <a:lstStyle/>
          <a:p>
            <a:r>
              <a:rPr lang="en-GB" dirty="0" smtClean="0"/>
              <a:t>Mode </a:t>
            </a:r>
            <a:r>
              <a:rPr lang="en-GB" dirty="0"/>
              <a:t>to improve on consumer law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4" y="5977508"/>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5013176"/>
            <a:ext cx="4464496" cy="1421532"/>
          </a:xfrm>
          <a:prstGeom prst="rect">
            <a:avLst/>
          </a:prstGeom>
          <a:ln>
            <a:noFill/>
          </a:ln>
          <a:effectLst>
            <a:softEdge rad="112500"/>
          </a:effectLst>
        </p:spPr>
      </p:pic>
    </p:spTree>
    <p:extLst>
      <p:ext uri="{BB962C8B-B14F-4D97-AF65-F5344CB8AC3E}">
        <p14:creationId xmlns:p14="http://schemas.microsoft.com/office/powerpoint/2010/main" val="2258931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5814" y="3212976"/>
            <a:ext cx="7818634" cy="3450696"/>
          </a:xfrm>
        </p:spPr>
        <p:txBody>
          <a:bodyPr/>
          <a:lstStyle/>
          <a:p>
            <a:pPr marL="0" indent="0" algn="ctr">
              <a:buNone/>
            </a:pPr>
            <a:r>
              <a:rPr lang="en-GB" dirty="0" smtClean="0"/>
              <a:t>Cross </a:t>
            </a:r>
            <a:r>
              <a:rPr lang="en-GB" dirty="0"/>
              <a:t>border regulation offers more scope for revision as do pricing and other issues concerning clear data to the consumers about specifications and performance for what is being paid for including wrongs arising from </a:t>
            </a:r>
            <a:r>
              <a:rPr lang="en-GB" dirty="0" smtClean="0"/>
              <a:t>it</a:t>
            </a:r>
            <a:endParaRPr lang="en-GB" dirty="0"/>
          </a:p>
        </p:txBody>
      </p:sp>
      <p:sp>
        <p:nvSpPr>
          <p:cNvPr id="3" name="Title 2"/>
          <p:cNvSpPr>
            <a:spLocks noGrp="1"/>
          </p:cNvSpPr>
          <p:nvPr>
            <p:ph type="title"/>
          </p:nvPr>
        </p:nvSpPr>
        <p:spPr/>
        <p:txBody>
          <a:bodyPr/>
          <a:lstStyle/>
          <a:p>
            <a:r>
              <a:rPr lang="en-GB" dirty="0" smtClean="0"/>
              <a:t>Cross </a:t>
            </a:r>
            <a:r>
              <a:rPr lang="en-GB" dirty="0"/>
              <a:t>border regulation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785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5127501"/>
            <a:ext cx="2857500" cy="1285875"/>
          </a:xfrm>
          <a:prstGeom prst="ellipse">
            <a:avLst/>
          </a:prstGeom>
          <a:ln>
            <a:noFill/>
          </a:ln>
          <a:effectLst>
            <a:softEdge rad="112500"/>
          </a:effectLst>
        </p:spPr>
      </p:pic>
    </p:spTree>
    <p:extLst>
      <p:ext uri="{BB962C8B-B14F-4D97-AF65-F5344CB8AC3E}">
        <p14:creationId xmlns:p14="http://schemas.microsoft.com/office/powerpoint/2010/main" val="1208824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924944"/>
            <a:ext cx="7408333" cy="3450696"/>
          </a:xfrm>
        </p:spPr>
        <p:txBody>
          <a:bodyPr/>
          <a:lstStyle/>
          <a:p>
            <a:pPr marL="0" indent="0" algn="ctr">
              <a:buNone/>
            </a:pPr>
            <a:r>
              <a:rPr lang="en-GB" dirty="0">
                <a:solidFill>
                  <a:schemeClr val="tx1">
                    <a:lumMod val="75000"/>
                    <a:lumOff val="25000"/>
                  </a:schemeClr>
                </a:solidFill>
              </a:rPr>
              <a:t>Action should  not simply  be limited by the everyday concerns of a disappointed consumer but through these narratives  we need to see how both the consumer and the seller respond to each other. This calls for appropriate sociological studies about the </a:t>
            </a:r>
            <a:r>
              <a:rPr lang="en-GB" dirty="0" smtClean="0">
                <a:solidFill>
                  <a:schemeClr val="tx1">
                    <a:lumMod val="75000"/>
                    <a:lumOff val="25000"/>
                  </a:schemeClr>
                </a:solidFill>
              </a:rPr>
              <a:t>behaviour </a:t>
            </a:r>
            <a:r>
              <a:rPr lang="en-GB" dirty="0">
                <a:solidFill>
                  <a:schemeClr val="tx1">
                    <a:lumMod val="75000"/>
                    <a:lumOff val="25000"/>
                  </a:schemeClr>
                </a:solidFill>
              </a:rPr>
              <a:t>of the consumer, the seller and the dynamics of </a:t>
            </a:r>
            <a:r>
              <a:rPr lang="en-GB" dirty="0" smtClean="0">
                <a:solidFill>
                  <a:schemeClr val="tx1">
                    <a:lumMod val="75000"/>
                    <a:lumOff val="25000"/>
                  </a:schemeClr>
                </a:solidFill>
              </a:rPr>
              <a:t>supply and </a:t>
            </a:r>
            <a:r>
              <a:rPr lang="en-GB" dirty="0">
                <a:solidFill>
                  <a:schemeClr val="tx1">
                    <a:lumMod val="75000"/>
                    <a:lumOff val="25000"/>
                  </a:schemeClr>
                </a:solidFill>
              </a:rPr>
              <a:t>demand in an expanding </a:t>
            </a:r>
            <a:r>
              <a:rPr lang="en-GB" dirty="0" smtClean="0">
                <a:solidFill>
                  <a:schemeClr val="tx1">
                    <a:lumMod val="75000"/>
                    <a:lumOff val="25000"/>
                  </a:schemeClr>
                </a:solidFill>
              </a:rPr>
              <a:t>economy</a:t>
            </a:r>
            <a:endParaRPr lang="en-GB" dirty="0">
              <a:solidFill>
                <a:schemeClr val="tx1">
                  <a:lumMod val="75000"/>
                  <a:lumOff val="25000"/>
                </a:schemeClr>
              </a:solidFill>
            </a:endParaRPr>
          </a:p>
        </p:txBody>
      </p:sp>
      <p:sp>
        <p:nvSpPr>
          <p:cNvPr id="3" name="Title 2"/>
          <p:cNvSpPr>
            <a:spLocks noGrp="1"/>
          </p:cNvSpPr>
          <p:nvPr>
            <p:ph type="title"/>
          </p:nvPr>
        </p:nvSpPr>
        <p:spPr/>
        <p:txBody>
          <a:bodyPr>
            <a:normAutofit/>
          </a:bodyPr>
          <a:lstStyle/>
          <a:p>
            <a:r>
              <a:rPr lang="en-GB" dirty="0" smtClean="0"/>
              <a:t>CONCLUSION</a:t>
            </a:r>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73216"/>
            <a:ext cx="1119932" cy="130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939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221707"/>
            <a:ext cx="4586810" cy="31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22" y="4971948"/>
            <a:ext cx="1334950" cy="15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51920" y="5445224"/>
            <a:ext cx="4968552" cy="1200329"/>
          </a:xfrm>
          <a:prstGeom prst="rect">
            <a:avLst/>
          </a:prstGeom>
          <a:noFill/>
        </p:spPr>
        <p:txBody>
          <a:bodyPr wrap="square" rtlCol="0">
            <a:spAutoFit/>
          </a:bodyPr>
          <a:lstStyle/>
          <a:p>
            <a:r>
              <a:rPr lang="en-GB" dirty="0" smtClean="0"/>
              <a:t>Lina Caruana </a:t>
            </a:r>
            <a:r>
              <a:rPr lang="en-GB" dirty="0"/>
              <a:t>Lina Caruana Cert. Ed. </a:t>
            </a:r>
            <a:r>
              <a:rPr lang="en-GB" dirty="0" smtClean="0"/>
              <a:t>(Bristol),</a:t>
            </a:r>
          </a:p>
          <a:p>
            <a:r>
              <a:rPr lang="en-GB" dirty="0" smtClean="0"/>
              <a:t>B.A</a:t>
            </a:r>
            <a:r>
              <a:rPr lang="en-GB" dirty="0"/>
              <a:t>. (Melit) Dip. Translation and </a:t>
            </a:r>
            <a:r>
              <a:rPr lang="en-GB" dirty="0" smtClean="0"/>
              <a:t>Interpreting (Melit) </a:t>
            </a:r>
            <a:r>
              <a:rPr lang="en-GB" dirty="0"/>
              <a:t>, M.A. Sociology (Melit) </a:t>
            </a:r>
            <a:br>
              <a:rPr lang="en-GB" dirty="0"/>
            </a:br>
            <a:r>
              <a:rPr lang="en-GB" dirty="0"/>
              <a:t>ACR Executive Committee Member </a:t>
            </a:r>
            <a:endParaRPr lang="en-GB" dirty="0" smtClean="0"/>
          </a:p>
        </p:txBody>
      </p:sp>
      <p:sp>
        <p:nvSpPr>
          <p:cNvPr id="5" name="TextBox 4"/>
          <p:cNvSpPr txBox="1"/>
          <p:nvPr/>
        </p:nvSpPr>
        <p:spPr>
          <a:xfrm>
            <a:off x="611560" y="836712"/>
            <a:ext cx="8208912" cy="1384995"/>
          </a:xfrm>
          <a:prstGeom prst="rect">
            <a:avLst/>
          </a:prstGeom>
          <a:noFill/>
        </p:spPr>
        <p:txBody>
          <a:bodyPr wrap="square" rtlCol="0">
            <a:spAutoFit/>
          </a:bodyPr>
          <a:lstStyle/>
          <a:p>
            <a:pPr algn="ctr"/>
            <a:r>
              <a:rPr lang="en-GB" sz="2800" b="1" dirty="0" smtClean="0">
                <a:ea typeface="+mj-ea"/>
                <a:cs typeface="+mj-cs"/>
              </a:rPr>
              <a:t>Consumer </a:t>
            </a:r>
            <a:r>
              <a:rPr lang="en-GB" sz="2800" b="1" dirty="0">
                <a:ea typeface="+mj-ea"/>
                <a:cs typeface="+mj-cs"/>
              </a:rPr>
              <a:t>Law Still Adequate For its Purpose? </a:t>
            </a:r>
            <a:br>
              <a:rPr lang="en-GB" sz="2800" b="1" dirty="0">
                <a:ea typeface="+mj-ea"/>
                <a:cs typeface="+mj-cs"/>
              </a:rPr>
            </a:br>
            <a:r>
              <a:rPr lang="en-GB" sz="2800" b="1" dirty="0">
                <a:ea typeface="+mj-ea"/>
                <a:cs typeface="+mj-cs"/>
              </a:rPr>
              <a:t>Can Challenges Be Resolved?</a:t>
            </a:r>
            <a:br>
              <a:rPr lang="en-GB" sz="2800" b="1" dirty="0">
                <a:ea typeface="+mj-ea"/>
                <a:cs typeface="+mj-cs"/>
              </a:rPr>
            </a:br>
            <a:r>
              <a:rPr lang="en-GB" sz="2800" b="1" dirty="0">
                <a:ea typeface="+mj-ea"/>
                <a:cs typeface="+mj-cs"/>
              </a:rPr>
              <a:t> Can Improvement Be Achieved</a:t>
            </a:r>
            <a:r>
              <a:rPr lang="en-GB" sz="2800" dirty="0">
                <a:ea typeface="+mj-ea"/>
                <a:cs typeface="+mj-cs"/>
              </a:rPr>
              <a:t>? </a:t>
            </a:r>
            <a:endParaRPr lang="en-GB" dirty="0"/>
          </a:p>
        </p:txBody>
      </p:sp>
    </p:spTree>
    <p:extLst>
      <p:ext uri="{BB962C8B-B14F-4D97-AF65-F5344CB8AC3E}">
        <p14:creationId xmlns:p14="http://schemas.microsoft.com/office/powerpoint/2010/main" val="6788885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just">
              <a:lnSpc>
                <a:spcPct val="115000"/>
              </a:lnSpc>
              <a:spcAft>
                <a:spcPts val="1000"/>
              </a:spcAft>
              <a:buNone/>
            </a:pPr>
            <a:r>
              <a:rPr lang="en-US" b="1" dirty="0">
                <a:latin typeface="Times New Roman"/>
                <a:ea typeface="Calibri"/>
                <a:cs typeface="Times New Roman"/>
              </a:rPr>
              <a:t>“</a:t>
            </a:r>
            <a:r>
              <a:rPr lang="en-US" sz="2800" b="1" dirty="0">
                <a:latin typeface="Times New Roman"/>
                <a:ea typeface="Calibri"/>
                <a:cs typeface="Times New Roman"/>
              </a:rPr>
              <a:t>A person who through a performance by another or in some other way at the expense of another has received something without any legal ground is bound to make restitution to the other. This obligation arises in the case in which the legal ground later falls away or the result contemplated by the performance as judged by the legal transaction in question fails to materialize”.</a:t>
            </a:r>
            <a:endParaRPr lang="en-GB" sz="2800" dirty="0">
              <a:latin typeface="Calibri"/>
              <a:ea typeface="Calibri"/>
              <a:cs typeface="Times New Roman"/>
            </a:endParaRPr>
          </a:p>
          <a:p>
            <a:endParaRPr lang="en-GB" dirty="0"/>
          </a:p>
        </p:txBody>
      </p:sp>
      <p:sp>
        <p:nvSpPr>
          <p:cNvPr id="3" name="Title 2"/>
          <p:cNvSpPr>
            <a:spLocks noGrp="1"/>
          </p:cNvSpPr>
          <p:nvPr>
            <p:ph type="title"/>
          </p:nvPr>
        </p:nvSpPr>
        <p:spPr/>
        <p:txBody>
          <a:bodyPr/>
          <a:lstStyle/>
          <a:p>
            <a:r>
              <a:rPr lang="en-GB" dirty="0" smtClean="0"/>
              <a:t>German Civil Code </a:t>
            </a:r>
            <a:endParaRPr lang="en-GB" dirty="0"/>
          </a:p>
        </p:txBody>
      </p:sp>
    </p:spTree>
    <p:extLst>
      <p:ext uri="{BB962C8B-B14F-4D97-AF65-F5344CB8AC3E}">
        <p14:creationId xmlns:p14="http://schemas.microsoft.com/office/powerpoint/2010/main" val="9697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564904"/>
            <a:ext cx="7408333" cy="4032448"/>
          </a:xfrm>
        </p:spPr>
        <p:txBody>
          <a:bodyPr>
            <a:normAutofit/>
          </a:bodyPr>
          <a:lstStyle/>
          <a:p>
            <a:r>
              <a:rPr lang="en-GB" sz="2800" dirty="0" smtClean="0"/>
              <a:t>Multi-causal</a:t>
            </a:r>
          </a:p>
          <a:p>
            <a:r>
              <a:rPr lang="en-GB" sz="2800" dirty="0" smtClean="0"/>
              <a:t>Unjust payment </a:t>
            </a:r>
          </a:p>
          <a:p>
            <a:r>
              <a:rPr lang="en-GB" sz="2800" dirty="0" smtClean="0"/>
              <a:t>Unjust enrichment and wrongs</a:t>
            </a:r>
          </a:p>
          <a:p>
            <a:r>
              <a:rPr lang="en-GB" sz="2800" dirty="0" smtClean="0"/>
              <a:t>Loopholes circling into a vicious circle </a:t>
            </a:r>
          </a:p>
          <a:p>
            <a:pPr marL="0" indent="0">
              <a:buNone/>
            </a:pPr>
            <a:r>
              <a:rPr lang="en-GB" sz="2800" dirty="0" smtClean="0"/>
              <a:t>Judgement do not separate unjust payment and unjust enrichment and wrongs </a:t>
            </a:r>
          </a:p>
          <a:p>
            <a:pPr marL="0" indent="0">
              <a:buNone/>
            </a:pPr>
            <a:r>
              <a:rPr lang="en-GB" sz="2800" dirty="0" smtClean="0"/>
              <a:t>Precedents become obligatory Law </a:t>
            </a:r>
          </a:p>
          <a:p>
            <a:endParaRPr lang="en-GB" dirty="0"/>
          </a:p>
        </p:txBody>
      </p:sp>
      <p:sp>
        <p:nvSpPr>
          <p:cNvPr id="3" name="Title 2"/>
          <p:cNvSpPr>
            <a:spLocks noGrp="1"/>
          </p:cNvSpPr>
          <p:nvPr>
            <p:ph type="title"/>
          </p:nvPr>
        </p:nvSpPr>
        <p:spPr/>
        <p:txBody>
          <a:bodyPr/>
          <a:lstStyle/>
          <a:p>
            <a:r>
              <a:rPr lang="en-GB" dirty="0" smtClean="0"/>
              <a:t>Law of Restitution </a:t>
            </a:r>
            <a:endParaRPr lang="en-GB" dirty="0"/>
          </a:p>
        </p:txBody>
      </p:sp>
    </p:spTree>
    <p:extLst>
      <p:ext uri="{BB962C8B-B14F-4D97-AF65-F5344CB8AC3E}">
        <p14:creationId xmlns:p14="http://schemas.microsoft.com/office/powerpoint/2010/main" val="68014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7263" y="3212976"/>
            <a:ext cx="7408333" cy="3450696"/>
          </a:xfrm>
        </p:spPr>
        <p:txBody>
          <a:bodyPr>
            <a:noAutofit/>
          </a:bodyPr>
          <a:lstStyle/>
          <a:p>
            <a:pPr marL="0" indent="0">
              <a:buNone/>
            </a:pPr>
            <a:r>
              <a:rPr lang="en-GB" sz="2700" dirty="0"/>
              <a:t>The Association for Consumer Rights </a:t>
            </a:r>
            <a:r>
              <a:rPr lang="en-GB" sz="2700" dirty="0" smtClean="0"/>
              <a:t>promotes:</a:t>
            </a:r>
          </a:p>
          <a:p>
            <a:pPr marL="0" indent="0">
              <a:buNone/>
            </a:pPr>
            <a:r>
              <a:rPr lang="en-GB" sz="2700" dirty="0" smtClean="0"/>
              <a:t>* consumer </a:t>
            </a:r>
            <a:r>
              <a:rPr lang="en-GB" sz="2700" dirty="0"/>
              <a:t>protection, </a:t>
            </a:r>
            <a:endParaRPr lang="en-GB" sz="2700" dirty="0" smtClean="0"/>
          </a:p>
          <a:p>
            <a:pPr marL="0" indent="0">
              <a:buNone/>
            </a:pPr>
            <a:r>
              <a:rPr lang="en-GB" sz="2700" dirty="0" smtClean="0"/>
              <a:t>* assists </a:t>
            </a:r>
            <a:r>
              <a:rPr lang="en-GB" sz="2700" dirty="0"/>
              <a:t>consumers in their queries and </a:t>
            </a:r>
            <a:endParaRPr lang="en-GB" sz="2700" dirty="0" smtClean="0"/>
          </a:p>
          <a:p>
            <a:pPr marL="0" indent="0">
              <a:buNone/>
            </a:pPr>
            <a:r>
              <a:rPr lang="en-GB" sz="2700" dirty="0" smtClean="0"/>
              <a:t>* educates </a:t>
            </a:r>
            <a:r>
              <a:rPr lang="en-GB" sz="2700" dirty="0"/>
              <a:t>the general public through talks</a:t>
            </a:r>
            <a:r>
              <a:rPr lang="en-GB" sz="2700" dirty="0" smtClean="0"/>
              <a:t>,</a:t>
            </a:r>
          </a:p>
          <a:p>
            <a:pPr marL="301943" lvl="1" indent="0">
              <a:buNone/>
            </a:pPr>
            <a:r>
              <a:rPr lang="en-GB" sz="2700" dirty="0" smtClean="0"/>
              <a:t>the </a:t>
            </a:r>
            <a:r>
              <a:rPr lang="en-GB" sz="2700" dirty="0"/>
              <a:t>ACR website and </a:t>
            </a:r>
            <a:r>
              <a:rPr lang="en-GB" sz="2700" dirty="0" smtClean="0"/>
              <a:t>telephone          communication system</a:t>
            </a:r>
            <a:endParaRPr lang="en-GB" sz="2700" dirty="0"/>
          </a:p>
        </p:txBody>
      </p:sp>
      <p:sp>
        <p:nvSpPr>
          <p:cNvPr id="3" name="Title 2"/>
          <p:cNvSpPr>
            <a:spLocks noGrp="1"/>
          </p:cNvSpPr>
          <p:nvPr>
            <p:ph type="title"/>
          </p:nvPr>
        </p:nvSpPr>
        <p:spPr/>
        <p:txBody>
          <a:bodyPr>
            <a:normAutofit/>
          </a:bodyPr>
          <a:lstStyle/>
          <a:p>
            <a:r>
              <a:rPr lang="en-GB" sz="2800" b="1" dirty="0" smtClean="0"/>
              <a:t>Association for Consumer Rights Malta </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700808"/>
            <a:ext cx="2592288" cy="1458163"/>
          </a:xfrm>
          <a:prstGeom prst="ellipse">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18102"/>
            <a:ext cx="827584" cy="95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686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2636912"/>
            <a:ext cx="7588365" cy="3777869"/>
          </a:xfrm>
        </p:spPr>
        <p:txBody>
          <a:bodyPr>
            <a:noAutofit/>
          </a:bodyPr>
          <a:lstStyle/>
          <a:p>
            <a:pPr marL="0" indent="0">
              <a:buNone/>
            </a:pPr>
            <a:r>
              <a:rPr lang="en-GB" sz="2250" dirty="0"/>
              <a:t>Consumers means of redress </a:t>
            </a:r>
            <a:r>
              <a:rPr lang="en-GB" sz="2250" dirty="0" smtClean="0"/>
              <a:t>are </a:t>
            </a:r>
            <a:r>
              <a:rPr lang="en-GB" sz="2250" dirty="0"/>
              <a:t>often </a:t>
            </a:r>
            <a:r>
              <a:rPr lang="en-GB" sz="2250" dirty="0" smtClean="0"/>
              <a:t>clothed </a:t>
            </a:r>
            <a:r>
              <a:rPr lang="en-GB" sz="2250" dirty="0"/>
              <a:t>in </a:t>
            </a:r>
            <a:r>
              <a:rPr lang="en-GB" sz="2250" dirty="0" smtClean="0"/>
              <a:t>equity so different </a:t>
            </a:r>
            <a:r>
              <a:rPr lang="en-GB" sz="2250" dirty="0"/>
              <a:t>approaches depending on a number of reasons including: </a:t>
            </a:r>
            <a:endParaRPr lang="en-GB" sz="2250" dirty="0" smtClean="0"/>
          </a:p>
          <a:p>
            <a:r>
              <a:rPr lang="en-GB" sz="2250" dirty="0" smtClean="0"/>
              <a:t>interpretation </a:t>
            </a:r>
            <a:r>
              <a:rPr lang="en-GB" sz="2250" dirty="0"/>
              <a:t>of legislation, </a:t>
            </a:r>
            <a:endParaRPr lang="en-GB" sz="2250" dirty="0" smtClean="0"/>
          </a:p>
          <a:p>
            <a:r>
              <a:rPr lang="en-GB" sz="2250" dirty="0" smtClean="0"/>
              <a:t>methods </a:t>
            </a:r>
            <a:r>
              <a:rPr lang="en-GB" sz="2250" dirty="0"/>
              <a:t>of practice and </a:t>
            </a:r>
            <a:endParaRPr lang="en-GB" sz="2250" dirty="0" smtClean="0"/>
          </a:p>
          <a:p>
            <a:r>
              <a:rPr lang="en-GB" sz="2250" dirty="0" smtClean="0"/>
              <a:t>efficacy </a:t>
            </a:r>
            <a:r>
              <a:rPr lang="en-GB" sz="2250" dirty="0"/>
              <a:t>of law </a:t>
            </a:r>
            <a:r>
              <a:rPr lang="en-GB" sz="2250" dirty="0" smtClean="0"/>
              <a:t>enforcement,</a:t>
            </a:r>
          </a:p>
          <a:p>
            <a:r>
              <a:rPr lang="en-GB" sz="2250" dirty="0" smtClean="0"/>
              <a:t>a </a:t>
            </a:r>
            <a:r>
              <a:rPr lang="en-GB" sz="2250" dirty="0"/>
              <a:t>consumer’s ability to understand his/her rights and </a:t>
            </a:r>
            <a:endParaRPr lang="en-GB" sz="2250" dirty="0" smtClean="0"/>
          </a:p>
          <a:p>
            <a:r>
              <a:rPr lang="en-GB" sz="2250" dirty="0" smtClean="0"/>
              <a:t>how </a:t>
            </a:r>
            <a:r>
              <a:rPr lang="en-GB" sz="2250" dirty="0"/>
              <a:t>to seek redress</a:t>
            </a:r>
            <a:r>
              <a:rPr lang="en-GB" sz="2250" dirty="0" smtClean="0"/>
              <a:t>,</a:t>
            </a:r>
          </a:p>
          <a:p>
            <a:r>
              <a:rPr lang="en-GB" sz="2250" dirty="0" smtClean="0"/>
              <a:t>lack </a:t>
            </a:r>
            <a:r>
              <a:rPr lang="en-GB" sz="2250" dirty="0"/>
              <a:t>of overall information for consumers, </a:t>
            </a:r>
            <a:endParaRPr lang="en-GB" sz="2250" dirty="0" smtClean="0"/>
          </a:p>
          <a:p>
            <a:r>
              <a:rPr lang="en-GB" sz="2250" dirty="0" smtClean="0"/>
              <a:t>lack </a:t>
            </a:r>
            <a:r>
              <a:rPr lang="en-GB" sz="2250" dirty="0"/>
              <a:t>of adequate legal advice among others</a:t>
            </a:r>
          </a:p>
        </p:txBody>
      </p:sp>
      <p:sp>
        <p:nvSpPr>
          <p:cNvPr id="3" name="Title 2"/>
          <p:cNvSpPr>
            <a:spLocks noGrp="1"/>
          </p:cNvSpPr>
          <p:nvPr>
            <p:ph type="title"/>
          </p:nvPr>
        </p:nvSpPr>
        <p:spPr/>
        <p:txBody>
          <a:bodyPr/>
          <a:lstStyle/>
          <a:p>
            <a:r>
              <a:rPr lang="en-GB" dirty="0"/>
              <a:t>Consumers means of redress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33256"/>
            <a:ext cx="827584" cy="95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104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GB" sz="3200" dirty="0" smtClean="0"/>
              <a:t>Misleading commercial practices containing false or inaccurate information are wide and varied</a:t>
            </a:r>
            <a:endParaRPr lang="en-GB" sz="3200" dirty="0"/>
          </a:p>
        </p:txBody>
      </p:sp>
      <p:sp>
        <p:nvSpPr>
          <p:cNvPr id="3" name="Title 2"/>
          <p:cNvSpPr>
            <a:spLocks noGrp="1"/>
          </p:cNvSpPr>
          <p:nvPr>
            <p:ph type="title"/>
          </p:nvPr>
        </p:nvSpPr>
        <p:spPr/>
        <p:txBody>
          <a:bodyPr/>
          <a:lstStyle/>
          <a:p>
            <a:r>
              <a:rPr lang="en-GB" dirty="0"/>
              <a:t>Misleading commercial practices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437112"/>
            <a:ext cx="3600400" cy="1963855"/>
          </a:xfrm>
          <a:prstGeom prst="rect">
            <a:avLst/>
          </a:prstGeom>
          <a:ln>
            <a:noFill/>
          </a:ln>
          <a:effectLst>
            <a:softEdge rad="112500"/>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661248"/>
            <a:ext cx="847341" cy="98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84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2348880"/>
            <a:ext cx="7408333" cy="3960440"/>
          </a:xfrm>
        </p:spPr>
        <p:txBody>
          <a:bodyPr>
            <a:normAutofit fontScale="92500" lnSpcReduction="10000"/>
          </a:bodyPr>
          <a:lstStyle/>
          <a:p>
            <a:pPr marL="0" indent="0">
              <a:buNone/>
            </a:pPr>
            <a:endParaRPr lang="en-GB" sz="2500" dirty="0" smtClean="0"/>
          </a:p>
          <a:p>
            <a:r>
              <a:rPr lang="en-GB" sz="2600" dirty="0" smtClean="0"/>
              <a:t>Falsely </a:t>
            </a:r>
            <a:r>
              <a:rPr lang="en-GB" sz="2600" dirty="0"/>
              <a:t>claiming to be a signatory to a  code of conduct;</a:t>
            </a:r>
          </a:p>
          <a:p>
            <a:r>
              <a:rPr lang="en-GB" sz="2600" dirty="0" smtClean="0"/>
              <a:t>Hidden persuasion – </a:t>
            </a:r>
            <a:r>
              <a:rPr lang="en-GB" sz="2600" dirty="0"/>
              <a:t>that is, inviting customers to purchase products at a specified price without indicating whether  he is actually in a position to deliver such goods, or if the trader shows a faulty sample of a product,  intending to promote  a different product ;</a:t>
            </a:r>
          </a:p>
          <a:p>
            <a:r>
              <a:rPr lang="en-GB" sz="2600" dirty="0" smtClean="0"/>
              <a:t>E.g. Falsely </a:t>
            </a:r>
            <a:r>
              <a:rPr lang="en-GB" sz="2600" dirty="0"/>
              <a:t>claiming that a product is able to cure illnesses;</a:t>
            </a:r>
          </a:p>
          <a:p>
            <a:endParaRPr lang="en-GB" dirty="0"/>
          </a:p>
        </p:txBody>
      </p:sp>
      <p:sp>
        <p:nvSpPr>
          <p:cNvPr id="3" name="Title 2"/>
          <p:cNvSpPr>
            <a:spLocks noGrp="1"/>
          </p:cNvSpPr>
          <p:nvPr>
            <p:ph type="title"/>
          </p:nvPr>
        </p:nvSpPr>
        <p:spPr/>
        <p:txBody>
          <a:bodyPr>
            <a:normAutofit/>
          </a:bodyPr>
          <a:lstStyle/>
          <a:p>
            <a:r>
              <a:rPr lang="en-GB" sz="2600" dirty="0"/>
              <a:t>The law states which misleading commercial practices are unfair and prohibited in all circumstances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82133"/>
            <a:ext cx="755576" cy="87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9" y="1700808"/>
            <a:ext cx="96996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206" y="1741394"/>
            <a:ext cx="7921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464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852936"/>
            <a:ext cx="7408333" cy="3528391"/>
          </a:xfrm>
        </p:spPr>
        <p:txBody>
          <a:bodyPr/>
          <a:lstStyle/>
          <a:p>
            <a:r>
              <a:rPr lang="en-GB" dirty="0" smtClean="0"/>
              <a:t>Describing </a:t>
            </a:r>
            <a:r>
              <a:rPr lang="en-GB" dirty="0"/>
              <a:t>a product as  being “free”, if the consumer has to pay anything </a:t>
            </a:r>
            <a:r>
              <a:rPr lang="en-GB" dirty="0" smtClean="0"/>
              <a:t> it must be stated before hand by the dealer. </a:t>
            </a:r>
            <a:endParaRPr lang="en-GB" dirty="0"/>
          </a:p>
          <a:p>
            <a:r>
              <a:rPr lang="en-GB" dirty="0" smtClean="0"/>
              <a:t>Stating </a:t>
            </a:r>
            <a:r>
              <a:rPr lang="en-GB" dirty="0"/>
              <a:t>or creating the impression that a product can legally be sold when this is not the case;</a:t>
            </a:r>
          </a:p>
          <a:p>
            <a:r>
              <a:rPr lang="en-GB" dirty="0" smtClean="0"/>
              <a:t>Seeks </a:t>
            </a:r>
            <a:r>
              <a:rPr lang="en-GB" dirty="0"/>
              <a:t>payment for a marketed product that the consumer has not ordered.</a:t>
            </a:r>
          </a:p>
          <a:p>
            <a:endParaRPr lang="en-GB" dirty="0"/>
          </a:p>
        </p:txBody>
      </p:sp>
      <p:sp>
        <p:nvSpPr>
          <p:cNvPr id="3" name="Title 2"/>
          <p:cNvSpPr>
            <a:spLocks noGrp="1"/>
          </p:cNvSpPr>
          <p:nvPr>
            <p:ph type="title"/>
          </p:nvPr>
        </p:nvSpPr>
        <p:spPr/>
        <p:txBody>
          <a:bodyPr>
            <a:noAutofit/>
          </a:bodyPr>
          <a:lstStyle/>
          <a:p>
            <a:r>
              <a:rPr lang="en-GB" sz="2600" dirty="0"/>
              <a:t>The law states which misleading commercial practices are unfair and prohibited in all circumstances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84" y="5805264"/>
            <a:ext cx="827583" cy="9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18636"/>
            <a:ext cx="792088" cy="8170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12061"/>
            <a:ext cx="973832" cy="1017113"/>
          </a:xfrm>
          <a:prstGeom prst="ellipse">
            <a:avLst/>
          </a:prstGeom>
          <a:ln>
            <a:noFill/>
          </a:ln>
          <a:effectLst>
            <a:softEdge rad="112500"/>
          </a:effectLst>
        </p:spPr>
      </p:pic>
    </p:spTree>
    <p:extLst>
      <p:ext uri="{BB962C8B-B14F-4D97-AF65-F5344CB8AC3E}">
        <p14:creationId xmlns:p14="http://schemas.microsoft.com/office/powerpoint/2010/main" val="1178503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609</TotalTime>
  <Words>1059</Words>
  <Application>Microsoft Office PowerPoint</Application>
  <PresentationFormat>On-screen Show (4:3)</PresentationFormat>
  <Paragraphs>114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Waveform</vt:lpstr>
      <vt:lpstr>Is Consumer Law Still Adequate For its Purpose?  Can Challenges Be Resolved?  Can Improvement Be Achieved?   Lina Caruana Cert. Ed. (Bristol),B.A. (Melit) Dip. Translation and Interpreting , M.A. Sociology (Melit)  ACR Executive Committee Member </vt:lpstr>
      <vt:lpstr>Maltese Legislation </vt:lpstr>
      <vt:lpstr>German Civil Code </vt:lpstr>
      <vt:lpstr>Law of Restitution </vt:lpstr>
      <vt:lpstr>Association for Consumer Rights Malta </vt:lpstr>
      <vt:lpstr>Consumers means of redress</vt:lpstr>
      <vt:lpstr>Misleading commercial practices</vt:lpstr>
      <vt:lpstr>The law states which misleading commercial practices are unfair and prohibited in all circumstances </vt:lpstr>
      <vt:lpstr>The law states which misleading commercial practices are unfair and prohibited in all circumstances </vt:lpstr>
      <vt:lpstr>A recent study by the EU Commission on EU Consumer Law in all 28 Members focused on </vt:lpstr>
      <vt:lpstr>The Association for Consumer Rights (ACR) noted that:</vt:lpstr>
      <vt:lpstr>Contract conclusion and performance </vt:lpstr>
      <vt:lpstr>Injunctions</vt:lpstr>
      <vt:lpstr>Cross-cutting Issues </vt:lpstr>
      <vt:lpstr>Awareness and protection of consumers</vt:lpstr>
      <vt:lpstr>The Digital Agenda </vt:lpstr>
      <vt:lpstr>Association for Consumer Rights Vision</vt:lpstr>
      <vt:lpstr>Association for Consumer Rights Malta</vt:lpstr>
      <vt:lpstr>General comments from complaints</vt:lpstr>
      <vt:lpstr>Legal expertise</vt:lpstr>
      <vt:lpstr>People are the core of society </vt:lpstr>
      <vt:lpstr>Mode to improve on consumer law </vt:lpstr>
      <vt:lpstr>Cross border regulation </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aaaa</cp:lastModifiedBy>
  <cp:revision>92</cp:revision>
  <dcterms:created xsi:type="dcterms:W3CDTF">2016-10-31T10:44:21Z</dcterms:created>
  <dcterms:modified xsi:type="dcterms:W3CDTF">2017-02-02T22:15:27Z</dcterms:modified>
</cp:coreProperties>
</file>