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75" r:id="rId6"/>
    <p:sldId id="268" r:id="rId7"/>
    <p:sldId id="276" r:id="rId8"/>
    <p:sldId id="269" r:id="rId9"/>
    <p:sldId id="277" r:id="rId10"/>
    <p:sldId id="278" r:id="rId11"/>
    <p:sldId id="270" r:id="rId12"/>
    <p:sldId id="274" r:id="rId13"/>
    <p:sldId id="27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/>
    <p:restoredTop sz="94670"/>
  </p:normalViewPr>
  <p:slideViewPr>
    <p:cSldViewPr snapToGrid="0" snapToObjects="1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AD71-CFB5-471C-BE39-FCC7B4A5E6DD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E1D71-C683-47BE-B3BF-7067AAD7CC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8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t-M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09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97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05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6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7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96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8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08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37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C139-D507-2E4E-A709-399F7B8606D2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43FC-8012-AE46-B796-B9BAC7348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1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a.cassar@mccaa.org.m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1485901"/>
            <a:ext cx="12192000" cy="2951163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GB" altLang="en-US" sz="6600" b="1" dirty="0"/>
              <a:t>Shopping online?</a:t>
            </a:r>
            <a:br>
              <a:rPr lang="en-GB" altLang="en-US" sz="6600" b="1" dirty="0"/>
            </a:br>
            <a:r>
              <a:rPr lang="en-GB" altLang="en-US" sz="3600" b="1" dirty="0"/>
              <a:t>    </a:t>
            </a:r>
            <a:r>
              <a:rPr lang="en-GB" altLang="en-US" sz="6600" b="1" dirty="0"/>
              <a:t/>
            </a:r>
            <a:br>
              <a:rPr lang="en-GB" altLang="en-US" sz="6600" b="1" dirty="0"/>
            </a:br>
            <a:r>
              <a:rPr lang="en-GB" altLang="en-US" sz="4400" dirty="0"/>
              <a:t>Yes, you can have more  peace of mind!</a:t>
            </a:r>
            <a:br>
              <a:rPr lang="en-GB" altLang="en-US" sz="4400" dirty="0"/>
            </a:br>
            <a:endParaRPr lang="en-GB" alt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895600" y="4437064"/>
            <a:ext cx="6400800" cy="1201737"/>
          </a:xfrm>
        </p:spPr>
        <p:txBody>
          <a:bodyPr/>
          <a:lstStyle/>
          <a:p>
            <a:r>
              <a:rPr lang="en-GB" altLang="en-US" sz="2000" dirty="0"/>
              <a:t>Market Surveillance Directorate</a:t>
            </a:r>
          </a:p>
          <a:p>
            <a:r>
              <a:rPr lang="en-GB" altLang="en-US" sz="2000" dirty="0"/>
              <a:t>Technical Regulations Division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40053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42974" y="914399"/>
            <a:ext cx="10372725" cy="18818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Step 4- Check the information/conditions related to the product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1234" y="2054087"/>
            <a:ext cx="9700592" cy="41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dirty="0"/>
              <a:t>Check whether: </a:t>
            </a:r>
          </a:p>
          <a:p>
            <a:pPr algn="l">
              <a:defRPr/>
            </a:pPr>
            <a:endParaRPr lang="en-GB" altLang="en-US" sz="1100" dirty="0"/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the product requires energy labelling especially for white goods;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the product requires labelling as caution/warning signs when product is </a:t>
            </a:r>
          </a:p>
          <a:p>
            <a:pPr algn="l">
              <a:defRPr/>
            </a:pPr>
            <a:r>
              <a:rPr lang="en-GB" altLang="en-US" dirty="0"/>
              <a:t>   used. Any specific hazard should be drawn to consumer’s attention;</a:t>
            </a:r>
          </a:p>
          <a:p>
            <a:pPr marL="180975" indent="-180975" algn="l">
              <a:buFont typeface="Wingdings" pitchFamily="2" charset="2"/>
              <a:buChar char="§"/>
              <a:defRPr/>
            </a:pPr>
            <a:r>
              <a:rPr lang="en-GB" altLang="en-US" dirty="0"/>
              <a:t> the product has the safety instructions, such as for electrical toys, tools, detergents, cosmetics and medical devices;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the product has had any recalls, bad reviews or articles posted online.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the product is suitable for use in Malta, such as electrical products connected to mains supply.</a:t>
            </a:r>
          </a:p>
          <a:p>
            <a:pPr algn="l">
              <a:defRPr/>
            </a:pPr>
            <a:endParaRPr lang="en-GB" altLang="en-US" dirty="0"/>
          </a:p>
          <a:p>
            <a:pPr algn="l"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126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14399"/>
            <a:ext cx="12195050" cy="1504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Step 4 (</a:t>
            </a:r>
            <a:r>
              <a:rPr lang="en-GB" altLang="en-US" sz="4000" dirty="0" err="1"/>
              <a:t>contd</a:t>
            </a:r>
            <a:r>
              <a:rPr lang="en-GB" altLang="en-US" sz="4000" dirty="0"/>
              <a:t>)- Information related to the product</a:t>
            </a:r>
            <a:r>
              <a:rPr lang="en-GB" altLang="en-US" sz="4800" dirty="0"/>
              <a:t/>
            </a:r>
            <a:br>
              <a:rPr lang="en-GB" altLang="en-US" sz="4800" dirty="0"/>
            </a:br>
            <a:endParaRPr lang="en-GB" altLang="en-US" sz="4800" dirty="0"/>
          </a:p>
        </p:txBody>
      </p:sp>
      <p:pic>
        <p:nvPicPr>
          <p:cNvPr id="5122" name="Picture 2" descr="Image result for energy 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62893">
            <a:off x="1046625" y="1876293"/>
            <a:ext cx="2019799" cy="39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afety instru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7454">
            <a:off x="8900514" y="2050950"/>
            <a:ext cx="301142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aser pointer warning signs dan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1136">
            <a:off x="4157257" y="2514314"/>
            <a:ext cx="3959793" cy="25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09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619" y="914400"/>
            <a:ext cx="8667094" cy="1552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Step 5 - 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1234" y="2054087"/>
            <a:ext cx="9700592" cy="41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GB" altLang="en-US" dirty="0"/>
          </a:p>
          <a:p>
            <a:pPr algn="l">
              <a:defRPr/>
            </a:pPr>
            <a:endParaRPr lang="en-GB" altLang="en-US" dirty="0"/>
          </a:p>
          <a:p>
            <a:pPr algn="l">
              <a:defRPr/>
            </a:pPr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41" y="1673216"/>
            <a:ext cx="12195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After you have done your homework, </a:t>
            </a:r>
          </a:p>
          <a:p>
            <a:pPr algn="ctr"/>
            <a:r>
              <a:rPr lang="en-GB" sz="3600" dirty="0"/>
              <a:t>if still in doubt, </a:t>
            </a:r>
          </a:p>
          <a:p>
            <a:pPr algn="ctr"/>
            <a:r>
              <a:rPr lang="en-GB" sz="3600" dirty="0"/>
              <a:t>ask Questions </a:t>
            </a:r>
          </a:p>
          <a:p>
            <a:pPr algn="ctr"/>
            <a:r>
              <a:rPr lang="en-GB" sz="3600" dirty="0"/>
              <a:t>and </a:t>
            </a:r>
          </a:p>
          <a:p>
            <a:pPr algn="ctr"/>
            <a:r>
              <a:rPr lang="en-GB" sz="3600" dirty="0"/>
              <a:t>ask the MCCAA. </a:t>
            </a:r>
          </a:p>
          <a:p>
            <a:pPr algn="ctr"/>
            <a:r>
              <a:rPr lang="en-GB" sz="3600" dirty="0"/>
              <a:t>We are here to help.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791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But we consumers should know our rights and stand up to them.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09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316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619" y="914400"/>
            <a:ext cx="8667094" cy="1552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Rapex notifications from Malta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1234" y="2054087"/>
            <a:ext cx="9700592" cy="41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GB" altLang="en-US" dirty="0"/>
          </a:p>
          <a:p>
            <a:pPr algn="l">
              <a:defRPr/>
            </a:pPr>
            <a:endParaRPr lang="en-GB" altLang="en-US" dirty="0"/>
          </a:p>
          <a:p>
            <a:pPr algn="l">
              <a:defRPr/>
            </a:pPr>
            <a:endParaRPr lang="en-GB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537935"/>
              </p:ext>
            </p:extLst>
          </p:nvPr>
        </p:nvGraphicFramePr>
        <p:xfrm>
          <a:off x="1886085" y="213106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654042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8401828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9407151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396939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Notifications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For Info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Reactions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3118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6956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5397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12*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4357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1661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64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9951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69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8105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642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5250"/>
            <a:ext cx="12195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4598" y="4505739"/>
            <a:ext cx="4280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Ing</a:t>
            </a:r>
            <a:r>
              <a:rPr lang="en-GB" sz="2000" dirty="0"/>
              <a:t>. Michael Cassar</a:t>
            </a:r>
          </a:p>
          <a:p>
            <a:r>
              <a:rPr lang="en-GB" sz="2000" dirty="0"/>
              <a:t>Director</a:t>
            </a:r>
          </a:p>
          <a:p>
            <a:r>
              <a:rPr lang="en-GB" sz="2000" dirty="0"/>
              <a:t>Market Surveillance Directorate</a:t>
            </a:r>
          </a:p>
          <a:p>
            <a:r>
              <a:rPr lang="en-GB" sz="2000" dirty="0"/>
              <a:t>Email: </a:t>
            </a:r>
            <a:r>
              <a:rPr lang="en-GB" sz="2000" dirty="0">
                <a:hlinkClick r:id="rId3"/>
              </a:rPr>
              <a:t>michael.b.cassar@mccaa.org.mt</a:t>
            </a:r>
            <a:endParaRPr lang="en-GB" sz="2000" dirty="0"/>
          </a:p>
          <a:p>
            <a:r>
              <a:rPr lang="en-GB" sz="2000" dirty="0"/>
              <a:t>Tel: 23952310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0850" y="2457450"/>
            <a:ext cx="6466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82694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19288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Shopping online- The questions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7165" y="2385390"/>
            <a:ext cx="10389705" cy="3631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dirty="0"/>
              <a:t>But I do not know the trader?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dirty="0"/>
              <a:t>And how can I be sure what product I will receive?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dirty="0"/>
              <a:t>How can I be certain whether the product complies with requirements?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dirty="0"/>
              <a:t>This product is cheaper than the one I saw in the shop. So how can it not be a good bargain?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dirty="0"/>
              <a:t>And what about risks? Can the product I ordered pose a serious risk to the person it is intended for?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en-US" dirty="0"/>
              <a:t>Would the product be suitable for the parameters we have in Malta? (e.g. electrical </a:t>
            </a:r>
            <a:r>
              <a:rPr lang="en-GB" altLang="en-US" dirty="0" err="1"/>
              <a:t>earthing</a:t>
            </a:r>
            <a:r>
              <a:rPr lang="en-GB" altLang="en-US" dirty="0"/>
              <a:t>)   </a:t>
            </a:r>
          </a:p>
          <a:p>
            <a:pPr marL="342900" indent="-342900" algn="just"/>
            <a:r>
              <a:rPr lang="en-GB" altLang="en-US" dirty="0"/>
              <a:t>      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283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1398588"/>
            <a:ext cx="8229600" cy="3226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5 easy steps </a:t>
            </a:r>
          </a:p>
          <a:p>
            <a:r>
              <a:rPr lang="en-GB" altLang="en-US" dirty="0"/>
              <a:t>to follow for greater</a:t>
            </a:r>
          </a:p>
          <a:p>
            <a:r>
              <a:rPr lang="en-GB" altLang="en-US" dirty="0"/>
              <a:t> peace of mind!!!</a:t>
            </a:r>
          </a:p>
        </p:txBody>
      </p:sp>
    </p:spTree>
    <p:extLst>
      <p:ext uri="{BB962C8B-B14F-4D97-AF65-F5344CB8AC3E}">
        <p14:creationId xmlns:p14="http://schemas.microsoft.com/office/powerpoint/2010/main" xmlns="" val="306632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47850" y="1038225"/>
            <a:ext cx="8496300" cy="14664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9800" dirty="0"/>
              <a:t>Step 1- Ensure suitability of the product to its intended recipient/use  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79443" y="2504661"/>
            <a:ext cx="10840279" cy="3604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sz="2600" dirty="0"/>
              <a:t>Check:</a:t>
            </a:r>
            <a:r>
              <a:rPr lang="en-GB" altLang="en-US" dirty="0"/>
              <a:t>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GB" altLang="en-US" sz="2600" dirty="0"/>
              <a:t> target age </a:t>
            </a:r>
          </a:p>
          <a:p>
            <a:pPr algn="just">
              <a:defRPr/>
            </a:pPr>
            <a:r>
              <a:rPr lang="en-GB" altLang="en-US" sz="2600" dirty="0"/>
              <a:t>   	-  </a:t>
            </a:r>
            <a:r>
              <a:rPr lang="en-GB" altLang="en-US" sz="2100" dirty="0"/>
              <a:t>e.g. toys for children under 3yrs of age. Toys which contain detachable parts and  </a:t>
            </a:r>
          </a:p>
          <a:p>
            <a:pPr algn="just">
              <a:defRPr/>
            </a:pPr>
            <a:r>
              <a:rPr lang="en-GB" altLang="en-US" sz="2100" dirty="0"/>
              <a:t>   	    small parts should be marked as unsuitable for children under 36months;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GB" altLang="en-US" dirty="0"/>
              <a:t> </a:t>
            </a:r>
            <a:r>
              <a:rPr lang="en-GB" altLang="en-US" sz="2600" dirty="0"/>
              <a:t>whether recipient knows how to handle product:</a:t>
            </a:r>
          </a:p>
          <a:p>
            <a:pPr algn="just">
              <a:defRPr/>
            </a:pPr>
            <a:r>
              <a:rPr lang="en-GB" altLang="en-US" sz="2600" dirty="0"/>
              <a:t>	-  </a:t>
            </a:r>
            <a:r>
              <a:rPr lang="en-GB" altLang="en-US" sz="2100" dirty="0"/>
              <a:t>e.g. if item is an electrical product, laser products for consumers must not be more than Class 2;</a:t>
            </a:r>
          </a:p>
          <a:p>
            <a:pPr marL="180975" indent="-180975" algn="just">
              <a:buFont typeface="Wingdings" panose="05000000000000000000" pitchFamily="2" charset="2"/>
              <a:buChar char="§"/>
              <a:defRPr/>
            </a:pPr>
            <a:r>
              <a:rPr lang="en-GB" altLang="en-US" sz="2600" dirty="0"/>
              <a:t>if product is fit for purpose </a:t>
            </a:r>
          </a:p>
          <a:p>
            <a:pPr lvl="2" algn="just">
              <a:defRPr/>
            </a:pPr>
            <a:r>
              <a:rPr lang="en-GB" altLang="en-US" sz="2000" dirty="0"/>
              <a:t>-  </a:t>
            </a:r>
            <a:r>
              <a:rPr lang="en-GB" altLang="en-US" sz="2100" dirty="0"/>
              <a:t>e.g.</a:t>
            </a:r>
            <a:r>
              <a:rPr lang="en-GB" altLang="en-US" sz="2000" dirty="0"/>
              <a:t> </a:t>
            </a:r>
            <a:r>
              <a:rPr lang="en-GB" altLang="en-US" sz="2100" dirty="0"/>
              <a:t>cosmetics might contain banned substances,</a:t>
            </a:r>
          </a:p>
          <a:p>
            <a:pPr marL="180975" indent="-180975" algn="just">
              <a:buFont typeface="Wingdings" panose="05000000000000000000" pitchFamily="2" charset="2"/>
              <a:buChar char="§"/>
              <a:defRPr/>
            </a:pPr>
            <a:r>
              <a:rPr lang="en-GB" altLang="en-US" sz="2600" dirty="0"/>
              <a:t>whether product requires authorisation prior to entry into the EU </a:t>
            </a:r>
          </a:p>
          <a:p>
            <a:pPr algn="just">
              <a:defRPr/>
            </a:pPr>
            <a:r>
              <a:rPr lang="en-GB" altLang="en-US" sz="2600" dirty="0"/>
              <a:t>	- </a:t>
            </a:r>
            <a:r>
              <a:rPr lang="en-GB" altLang="en-US" sz="2100" dirty="0"/>
              <a:t>e.g. biocides require prior authorisation.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01938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038225"/>
            <a:ext cx="12195050" cy="10337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Step 1 (</a:t>
            </a:r>
            <a:r>
              <a:rPr lang="en-GB" altLang="en-US" sz="4000" dirty="0" err="1"/>
              <a:t>contd</a:t>
            </a:r>
            <a:r>
              <a:rPr lang="en-GB" altLang="en-US" sz="4000" dirty="0"/>
              <a:t>)- Ensure suitability of the product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endParaRPr lang="en-GB" altLang="en-US" sz="3200" dirty="0"/>
          </a:p>
        </p:txBody>
      </p:sp>
      <p:pic>
        <p:nvPicPr>
          <p:cNvPr id="2050" name="Picture 2" descr="Image result for warning 8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046" y="2052941"/>
            <a:ext cx="2523002" cy="252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rning toy 8+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" t="86077" r="53856" b="3063"/>
          <a:stretch/>
        </p:blipFill>
        <p:spPr bwMode="auto">
          <a:xfrm>
            <a:off x="919897" y="4727690"/>
            <a:ext cx="4139779" cy="113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53125" y="2206813"/>
            <a:ext cx="3905250" cy="1257300"/>
            <a:chOff x="5734050" y="2579045"/>
            <a:chExt cx="3905250" cy="1257300"/>
          </a:xfrm>
        </p:grpSpPr>
        <p:pic>
          <p:nvPicPr>
            <p:cNvPr id="2054" name="Picture 6" descr="Image result for 240V AC label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204" t="35259" r="26194" b="38297"/>
            <a:stretch/>
          </p:blipFill>
          <p:spPr bwMode="auto">
            <a:xfrm>
              <a:off x="5734050" y="2579045"/>
              <a:ext cx="3905250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915400" y="2579045"/>
              <a:ext cx="723900" cy="5787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56" name="Picture 8" descr="Image result for bioci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5" t="35493" r="26790" b="55635"/>
          <a:stretch/>
        </p:blipFill>
        <p:spPr bwMode="auto">
          <a:xfrm>
            <a:off x="6486525" y="4124325"/>
            <a:ext cx="4857750" cy="12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80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47850" y="1232452"/>
            <a:ext cx="8496300" cy="1630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5300" dirty="0"/>
              <a:t>Step 2- Does product need specific requirements for entry into the EU?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85850" y="2676939"/>
            <a:ext cx="10708585" cy="327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dirty="0"/>
              <a:t>Does product require:</a:t>
            </a:r>
          </a:p>
          <a:p>
            <a:pPr algn="l">
              <a:defRPr/>
            </a:pPr>
            <a:endParaRPr lang="en-GB" altLang="en-US" sz="1200" dirty="0"/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CE Marking? – e.g. toys,  construction products, electrical products;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Authorisation prior to introducing it into the EU? – e.g. </a:t>
            </a:r>
            <a:r>
              <a:rPr lang="en-GB" altLang="en-US" dirty="0" err="1"/>
              <a:t>ppps</a:t>
            </a:r>
            <a:r>
              <a:rPr lang="en-GB" altLang="en-US" dirty="0"/>
              <a:t>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Language and other requirements on labels? – e.g. cosmetic products in INCI code.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Manufacturer’s authorised representative in the EU? – e.g. medical devices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DOC accompanying the product? – e.g. machinery product</a:t>
            </a:r>
          </a:p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414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50" y="954156"/>
            <a:ext cx="12192000" cy="1255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/>
              <a:t>Step 2 (</a:t>
            </a:r>
            <a:r>
              <a:rPr lang="en-GB" altLang="en-US" sz="3600" dirty="0" err="1"/>
              <a:t>contd</a:t>
            </a:r>
            <a:r>
              <a:rPr lang="en-GB" altLang="en-US" sz="3600" dirty="0"/>
              <a:t>)- Specific requirements for entry into the EU?</a:t>
            </a:r>
            <a:r>
              <a:rPr lang="en-GB" altLang="en-US" sz="4400" dirty="0"/>
              <a:t/>
            </a:r>
            <a:br>
              <a:rPr lang="en-GB" altLang="en-US" sz="4400" dirty="0"/>
            </a:br>
            <a:endParaRPr lang="en-GB" altLang="en-US" sz="4400" dirty="0"/>
          </a:p>
        </p:txBody>
      </p:sp>
      <p:pic>
        <p:nvPicPr>
          <p:cNvPr id="3074" name="Picture 2" descr="Image result for CE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732" y="2681240"/>
            <a:ext cx="3487750" cy="24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9286" t="12667" r="29167" b="9809"/>
          <a:stretch/>
        </p:blipFill>
        <p:spPr>
          <a:xfrm rot="1518135">
            <a:off x="6683028" y="2044581"/>
            <a:ext cx="3088586" cy="36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03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3387" y="967408"/>
            <a:ext cx="8496300" cy="18950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100" dirty="0"/>
              <a:t>Step 3- Check whether there are possible issues with the product?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70991" y="2531165"/>
            <a:ext cx="10058400" cy="32070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altLang="en-US" dirty="0"/>
              <a:t>Check whether: </a:t>
            </a:r>
          </a:p>
          <a:p>
            <a:pPr algn="l">
              <a:defRPr/>
            </a:pPr>
            <a:endParaRPr lang="en-GB" altLang="en-US" sz="1000" dirty="0"/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the product you intend buying has been listed on RAPEX as unsafe;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any online reviews posted by consumers, on media or on social media;</a:t>
            </a:r>
          </a:p>
          <a:p>
            <a:pPr algn="l">
              <a:buFont typeface="Wingdings" pitchFamily="2" charset="2"/>
              <a:buChar char="§"/>
              <a:defRPr/>
            </a:pPr>
            <a:r>
              <a:rPr lang="en-GB" altLang="en-US" dirty="0"/>
              <a:t> authenticity of product – Brand Name - An unbranded product cannot be</a:t>
            </a:r>
          </a:p>
          <a:p>
            <a:pPr algn="l">
              <a:defRPr/>
            </a:pPr>
            <a:r>
              <a:rPr lang="en-GB" altLang="en-US" dirty="0"/>
              <a:t>   placed on the market </a:t>
            </a:r>
          </a:p>
          <a:p>
            <a:pPr marL="180975" indent="-180975" algn="l">
              <a:buFont typeface="Wingdings" panose="05000000000000000000" pitchFamily="2" charset="2"/>
              <a:buChar char="§"/>
              <a:defRPr/>
            </a:pPr>
            <a:r>
              <a:rPr lang="en-GB" altLang="en-US" dirty="0"/>
              <a:t>it looks very similar to a product of a popular brand name. In this case it may be counterfeit. </a:t>
            </a:r>
          </a:p>
        </p:txBody>
      </p:sp>
    </p:spTree>
    <p:extLst>
      <p:ext uri="{BB962C8B-B14F-4D97-AF65-F5344CB8AC3E}">
        <p14:creationId xmlns:p14="http://schemas.microsoft.com/office/powerpoint/2010/main" xmlns="" val="275796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67408"/>
            <a:ext cx="12192000" cy="1563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/>
              <a:t>Step 3 (</a:t>
            </a:r>
            <a:r>
              <a:rPr lang="en-GB" altLang="en-US" sz="3600" dirty="0" err="1"/>
              <a:t>contd</a:t>
            </a:r>
            <a:r>
              <a:rPr lang="en-GB" altLang="en-US" sz="3600" dirty="0"/>
              <a:t>)- Are there possible issues with the product?</a:t>
            </a:r>
            <a:r>
              <a:rPr lang="en-GB" altLang="en-US" sz="5400" dirty="0"/>
              <a:t/>
            </a:r>
            <a:br>
              <a:rPr lang="en-GB" altLang="en-US" sz="5400" dirty="0"/>
            </a:br>
            <a:endParaRPr lang="en-GB" altLang="en-US" sz="5400" dirty="0"/>
          </a:p>
        </p:txBody>
      </p:sp>
      <p:pic>
        <p:nvPicPr>
          <p:cNvPr id="4098" name="Picture 2" descr="Image result for Rapex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51" y="2328863"/>
            <a:ext cx="3775074" cy="37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rand 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2369">
            <a:off x="5667375" y="2871788"/>
            <a:ext cx="4566380" cy="246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549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552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Shopping online?      Yes, you can have more  peace of mind!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Conrad</cp:lastModifiedBy>
  <cp:revision>48</cp:revision>
  <dcterms:created xsi:type="dcterms:W3CDTF">2018-03-09T10:38:31Z</dcterms:created>
  <dcterms:modified xsi:type="dcterms:W3CDTF">2018-04-12T14:05:53Z</dcterms:modified>
</cp:coreProperties>
</file>