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9" r:id="rId3"/>
    <p:sldId id="258" r:id="rId4"/>
    <p:sldId id="262" r:id="rId5"/>
    <p:sldId id="263" r:id="rId6"/>
    <p:sldId id="261" r:id="rId7"/>
    <p:sldId id="264" r:id="rId8"/>
    <p:sldId id="267" r:id="rId9"/>
    <p:sldId id="266" r:id="rId10"/>
    <p:sldId id="268" r:id="rId11"/>
    <p:sldId id="271" r:id="rId12"/>
    <p:sldId id="272" r:id="rId13"/>
    <p:sldId id="273" r:id="rId14"/>
    <p:sldId id="274" r:id="rId15"/>
    <p:sldId id="275" r:id="rId16"/>
    <p:sldId id="277"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86241" autoAdjust="0"/>
  </p:normalViewPr>
  <p:slideViewPr>
    <p:cSldViewPr snapToGrid="0" snapToObjects="1">
      <p:cViewPr varScale="1">
        <p:scale>
          <a:sx n="81" d="100"/>
          <a:sy n="81" d="100"/>
        </p:scale>
        <p:origin x="-78" y="-35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34935-DA1D-433F-8F51-901AB3E5B20C}" type="datetimeFigureOut">
              <a:rPr lang="en-GB" smtClean="0"/>
              <a:pPr/>
              <a:t>12/04/2018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84609-7D6B-4A6E-9221-81055C0DD92D}" type="slidenum">
              <a:rPr lang="en-GB" smtClean="0"/>
              <a:pPr/>
              <a:t>‹#›</a:t>
            </a:fld>
            <a:endParaRPr lang="en-GB"/>
          </a:p>
        </p:txBody>
      </p:sp>
    </p:spTree>
    <p:extLst>
      <p:ext uri="{BB962C8B-B14F-4D97-AF65-F5344CB8AC3E}">
        <p14:creationId xmlns:p14="http://schemas.microsoft.com/office/powerpoint/2010/main" xmlns="" val="1797080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3</a:t>
            </a:fld>
            <a:endParaRPr lang="en-GB"/>
          </a:p>
        </p:txBody>
      </p:sp>
    </p:spTree>
    <p:extLst>
      <p:ext uri="{BB962C8B-B14F-4D97-AF65-F5344CB8AC3E}">
        <p14:creationId xmlns:p14="http://schemas.microsoft.com/office/powerpoint/2010/main" xmlns="" val="629718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12</a:t>
            </a:fld>
            <a:endParaRPr lang="en-GB"/>
          </a:p>
        </p:txBody>
      </p:sp>
    </p:spTree>
    <p:extLst>
      <p:ext uri="{BB962C8B-B14F-4D97-AF65-F5344CB8AC3E}">
        <p14:creationId xmlns:p14="http://schemas.microsoft.com/office/powerpoint/2010/main" xmlns="" val="3249978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13</a:t>
            </a:fld>
            <a:endParaRPr lang="en-GB"/>
          </a:p>
        </p:txBody>
      </p:sp>
    </p:spTree>
    <p:extLst>
      <p:ext uri="{BB962C8B-B14F-4D97-AF65-F5344CB8AC3E}">
        <p14:creationId xmlns:p14="http://schemas.microsoft.com/office/powerpoint/2010/main" xmlns="" val="414806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14</a:t>
            </a:fld>
            <a:endParaRPr lang="en-GB"/>
          </a:p>
        </p:txBody>
      </p:sp>
    </p:spTree>
    <p:extLst>
      <p:ext uri="{BB962C8B-B14F-4D97-AF65-F5344CB8AC3E}">
        <p14:creationId xmlns:p14="http://schemas.microsoft.com/office/powerpoint/2010/main" xmlns="" val="1360121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15</a:t>
            </a:fld>
            <a:endParaRPr lang="en-GB"/>
          </a:p>
        </p:txBody>
      </p:sp>
    </p:spTree>
    <p:extLst>
      <p:ext uri="{BB962C8B-B14F-4D97-AF65-F5344CB8AC3E}">
        <p14:creationId xmlns:p14="http://schemas.microsoft.com/office/powerpoint/2010/main" xmlns="" val="3632509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16</a:t>
            </a:fld>
            <a:endParaRPr lang="en-GB"/>
          </a:p>
        </p:txBody>
      </p:sp>
    </p:spTree>
    <p:extLst>
      <p:ext uri="{BB962C8B-B14F-4D97-AF65-F5344CB8AC3E}">
        <p14:creationId xmlns:p14="http://schemas.microsoft.com/office/powerpoint/2010/main" xmlns="" val="3620650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17</a:t>
            </a:fld>
            <a:endParaRPr lang="en-GB"/>
          </a:p>
        </p:txBody>
      </p:sp>
    </p:spTree>
    <p:extLst>
      <p:ext uri="{BB962C8B-B14F-4D97-AF65-F5344CB8AC3E}">
        <p14:creationId xmlns:p14="http://schemas.microsoft.com/office/powerpoint/2010/main" xmlns="" val="1849597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4</a:t>
            </a:fld>
            <a:endParaRPr lang="en-GB"/>
          </a:p>
        </p:txBody>
      </p:sp>
    </p:spTree>
    <p:extLst>
      <p:ext uri="{BB962C8B-B14F-4D97-AF65-F5344CB8AC3E}">
        <p14:creationId xmlns:p14="http://schemas.microsoft.com/office/powerpoint/2010/main" xmlns="" val="936345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5</a:t>
            </a:fld>
            <a:endParaRPr lang="en-GB"/>
          </a:p>
        </p:txBody>
      </p:sp>
    </p:spTree>
    <p:extLst>
      <p:ext uri="{BB962C8B-B14F-4D97-AF65-F5344CB8AC3E}">
        <p14:creationId xmlns:p14="http://schemas.microsoft.com/office/powerpoint/2010/main" xmlns="" val="877188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6</a:t>
            </a:fld>
            <a:endParaRPr lang="en-GB"/>
          </a:p>
        </p:txBody>
      </p:sp>
    </p:spTree>
    <p:extLst>
      <p:ext uri="{BB962C8B-B14F-4D97-AF65-F5344CB8AC3E}">
        <p14:creationId xmlns:p14="http://schemas.microsoft.com/office/powerpoint/2010/main" xmlns="" val="378306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7</a:t>
            </a:fld>
            <a:endParaRPr lang="en-GB"/>
          </a:p>
        </p:txBody>
      </p:sp>
    </p:spTree>
    <p:extLst>
      <p:ext uri="{BB962C8B-B14F-4D97-AF65-F5344CB8AC3E}">
        <p14:creationId xmlns:p14="http://schemas.microsoft.com/office/powerpoint/2010/main" xmlns="" val="3955470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8</a:t>
            </a:fld>
            <a:endParaRPr lang="en-GB"/>
          </a:p>
        </p:txBody>
      </p:sp>
    </p:spTree>
    <p:extLst>
      <p:ext uri="{BB962C8B-B14F-4D97-AF65-F5344CB8AC3E}">
        <p14:creationId xmlns:p14="http://schemas.microsoft.com/office/powerpoint/2010/main" xmlns="" val="3706856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9</a:t>
            </a:fld>
            <a:endParaRPr lang="en-GB"/>
          </a:p>
        </p:txBody>
      </p:sp>
    </p:spTree>
    <p:extLst>
      <p:ext uri="{BB962C8B-B14F-4D97-AF65-F5344CB8AC3E}">
        <p14:creationId xmlns:p14="http://schemas.microsoft.com/office/powerpoint/2010/main" xmlns="" val="300360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10</a:t>
            </a:fld>
            <a:endParaRPr lang="en-GB"/>
          </a:p>
        </p:txBody>
      </p:sp>
    </p:spTree>
    <p:extLst>
      <p:ext uri="{BB962C8B-B14F-4D97-AF65-F5344CB8AC3E}">
        <p14:creationId xmlns:p14="http://schemas.microsoft.com/office/powerpoint/2010/main" xmlns="" val="2763458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CC84609-7D6B-4A6E-9221-81055C0DD92D}" type="slidenum">
              <a:rPr lang="en-GB" smtClean="0"/>
              <a:pPr/>
              <a:t>11</a:t>
            </a:fld>
            <a:endParaRPr lang="en-GB"/>
          </a:p>
        </p:txBody>
      </p:sp>
    </p:spTree>
    <p:extLst>
      <p:ext uri="{BB962C8B-B14F-4D97-AF65-F5344CB8AC3E}">
        <p14:creationId xmlns:p14="http://schemas.microsoft.com/office/powerpoint/2010/main" xmlns="" val="247279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mt-MT"/>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mt-MT"/>
              <a:t>Click to edit Master subtitle style</a:t>
            </a:r>
            <a:endParaRPr lang="en-US"/>
          </a:p>
        </p:txBody>
      </p:sp>
      <p:sp>
        <p:nvSpPr>
          <p:cNvPr id="4" name="Date Placeholder 3"/>
          <p:cNvSpPr>
            <a:spLocks noGrp="1"/>
          </p:cNvSpPr>
          <p:nvPr>
            <p:ph type="dt" sz="half" idx="10"/>
          </p:nvPr>
        </p:nvSpPr>
        <p:spPr/>
        <p:txBody>
          <a:bodyPr/>
          <a:lstStyle/>
          <a:p>
            <a:fld id="{B8FEC139-D507-2E4E-A709-399F7B8606D2}"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253095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B8FEC139-D507-2E4E-A709-399F7B8606D2}"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62597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mt-MT"/>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B8FEC139-D507-2E4E-A709-399F7B8606D2}"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02105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Content Placeholder 2"/>
          <p:cNvSpPr>
            <a:spLocks noGrp="1"/>
          </p:cNvSpPr>
          <p:nvPr>
            <p:ph idx="1"/>
          </p:nvPr>
        </p:nvSpPr>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10"/>
          </p:nvPr>
        </p:nvSpPr>
        <p:spPr/>
        <p:txBody>
          <a:bodyPr/>
          <a:lstStyle/>
          <a:p>
            <a:fld id="{B8FEC139-D507-2E4E-A709-399F7B8606D2}"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48664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mt-MT"/>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mt-MT"/>
              <a:t>Click to edit Master text styles</a:t>
            </a:r>
          </a:p>
        </p:txBody>
      </p:sp>
      <p:sp>
        <p:nvSpPr>
          <p:cNvPr id="4" name="Date Placeholder 3"/>
          <p:cNvSpPr>
            <a:spLocks noGrp="1"/>
          </p:cNvSpPr>
          <p:nvPr>
            <p:ph type="dt" sz="half" idx="10"/>
          </p:nvPr>
        </p:nvSpPr>
        <p:spPr/>
        <p:txBody>
          <a:bodyPr/>
          <a:lstStyle/>
          <a:p>
            <a:fld id="{B8FEC139-D507-2E4E-A709-399F7B8606D2}"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4972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5" name="Date Placeholder 4"/>
          <p:cNvSpPr>
            <a:spLocks noGrp="1"/>
          </p:cNvSpPr>
          <p:nvPr>
            <p:ph type="dt" sz="half" idx="10"/>
          </p:nvPr>
        </p:nvSpPr>
        <p:spPr/>
        <p:txBody>
          <a:bodyPr/>
          <a:lstStyle/>
          <a:p>
            <a:fld id="{B8FEC139-D507-2E4E-A709-399F7B8606D2}"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39381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mt-MT"/>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mt-MT"/>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mt-MT"/>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7" name="Date Placeholder 6"/>
          <p:cNvSpPr>
            <a:spLocks noGrp="1"/>
          </p:cNvSpPr>
          <p:nvPr>
            <p:ph type="dt" sz="half" idx="10"/>
          </p:nvPr>
        </p:nvSpPr>
        <p:spPr/>
        <p:txBody>
          <a:bodyPr/>
          <a:lstStyle/>
          <a:p>
            <a:fld id="{B8FEC139-D507-2E4E-A709-399F7B8606D2}" type="datetimeFigureOut">
              <a:rPr lang="en-US" smtClean="0"/>
              <a:pPr/>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234776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a:t>Click to edit Master title style</a:t>
            </a:r>
            <a:endParaRPr lang="en-US"/>
          </a:p>
        </p:txBody>
      </p:sp>
      <p:sp>
        <p:nvSpPr>
          <p:cNvPr id="3" name="Date Placeholder 2"/>
          <p:cNvSpPr>
            <a:spLocks noGrp="1"/>
          </p:cNvSpPr>
          <p:nvPr>
            <p:ph type="dt" sz="half" idx="10"/>
          </p:nvPr>
        </p:nvSpPr>
        <p:spPr/>
        <p:txBody>
          <a:bodyPr/>
          <a:lstStyle/>
          <a:p>
            <a:fld id="{B8FEC139-D507-2E4E-A709-399F7B8606D2}" type="datetimeFigureOut">
              <a:rPr lang="en-US" smtClean="0"/>
              <a:pPr/>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95396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EC139-D507-2E4E-A709-399F7B8606D2}" type="datetimeFigureOut">
              <a:rPr lang="en-US" smtClean="0"/>
              <a:pPr/>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89586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mt-MT"/>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mt-MT"/>
              <a:t>Click to edit Master text styles</a:t>
            </a:r>
          </a:p>
        </p:txBody>
      </p:sp>
      <p:sp>
        <p:nvSpPr>
          <p:cNvPr id="5" name="Date Placeholder 4"/>
          <p:cNvSpPr>
            <a:spLocks noGrp="1"/>
          </p:cNvSpPr>
          <p:nvPr>
            <p:ph type="dt" sz="half" idx="10"/>
          </p:nvPr>
        </p:nvSpPr>
        <p:spPr/>
        <p:txBody>
          <a:bodyPr/>
          <a:lstStyle/>
          <a:p>
            <a:fld id="{B8FEC139-D507-2E4E-A709-399F7B8606D2}"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65708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mt-MT"/>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mt-MT"/>
              <a:t>Click to edit Master text styles</a:t>
            </a:r>
          </a:p>
        </p:txBody>
      </p:sp>
      <p:sp>
        <p:nvSpPr>
          <p:cNvPr id="5" name="Date Placeholder 4"/>
          <p:cNvSpPr>
            <a:spLocks noGrp="1"/>
          </p:cNvSpPr>
          <p:nvPr>
            <p:ph type="dt" sz="half" idx="10"/>
          </p:nvPr>
        </p:nvSpPr>
        <p:spPr/>
        <p:txBody>
          <a:bodyPr/>
          <a:lstStyle/>
          <a:p>
            <a:fld id="{B8FEC139-D507-2E4E-A709-399F7B8606D2}"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201137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mt-MT"/>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mt-MT"/>
              <a:t>Click to edit Master text styles</a:t>
            </a:r>
          </a:p>
          <a:p>
            <a:pPr lvl="1"/>
            <a:r>
              <a:rPr lang="mt-MT"/>
              <a:t>Second level</a:t>
            </a:r>
          </a:p>
          <a:p>
            <a:pPr lvl="2"/>
            <a:r>
              <a:rPr lang="mt-MT"/>
              <a:t>Third level</a:t>
            </a:r>
          </a:p>
          <a:p>
            <a:pPr lvl="3"/>
            <a:r>
              <a:rPr lang="mt-MT"/>
              <a:t>Fourth level</a:t>
            </a:r>
          </a:p>
          <a:p>
            <a:pPr lvl="4"/>
            <a:r>
              <a:rPr lang="mt-MT"/>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EC139-D507-2E4E-A709-399F7B8606D2}" type="datetimeFigureOut">
              <a:rPr lang="en-US" smtClean="0"/>
              <a:pPr/>
              <a:t>4/12/2018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643FC-8012-AE46-B796-B9BAC7348F6C}" type="slidenum">
              <a:rPr lang="en-US" smtClean="0"/>
              <a:pPr/>
              <a:t>‹#›</a:t>
            </a:fld>
            <a:endParaRPr lang="en-US"/>
          </a:p>
        </p:txBody>
      </p:sp>
    </p:spTree>
    <p:extLst>
      <p:ext uri="{BB962C8B-B14F-4D97-AF65-F5344CB8AC3E}">
        <p14:creationId xmlns:p14="http://schemas.microsoft.com/office/powerpoint/2010/main" xmlns="" val="128815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50" y="0"/>
            <a:ext cx="12195050" cy="6858000"/>
          </a:xfrm>
          <a:prstGeom prst="rect">
            <a:avLst/>
          </a:prstGeom>
        </p:spPr>
      </p:pic>
      <p:sp>
        <p:nvSpPr>
          <p:cNvPr id="5" name="Title 1"/>
          <p:cNvSpPr>
            <a:spLocks noGrp="1"/>
          </p:cNvSpPr>
          <p:nvPr>
            <p:ph type="ctrTitle"/>
          </p:nvPr>
        </p:nvSpPr>
        <p:spPr>
          <a:xfrm>
            <a:off x="2033051" y="1340241"/>
            <a:ext cx="8574622" cy="2616199"/>
          </a:xfrm>
        </p:spPr>
        <p:txBody>
          <a:bodyPr/>
          <a:lstStyle/>
          <a:p>
            <a:r>
              <a:rPr lang="en-GB" dirty="0"/>
              <a:t>Safeguarding Consumers in the Digital World</a:t>
            </a:r>
          </a:p>
        </p:txBody>
      </p:sp>
      <p:sp>
        <p:nvSpPr>
          <p:cNvPr id="6" name="Subtitle 2"/>
          <p:cNvSpPr>
            <a:spLocks noGrp="1"/>
          </p:cNvSpPr>
          <p:nvPr>
            <p:ph type="subTitle" idx="1"/>
          </p:nvPr>
        </p:nvSpPr>
        <p:spPr>
          <a:xfrm>
            <a:off x="9554103" y="5114925"/>
            <a:ext cx="2275947" cy="828675"/>
          </a:xfrm>
        </p:spPr>
        <p:txBody>
          <a:bodyPr>
            <a:normAutofit fontScale="55000" lnSpcReduction="20000"/>
          </a:bodyPr>
          <a:lstStyle/>
          <a:p>
            <a:pPr algn="r"/>
            <a:r>
              <a:rPr lang="en-GB" dirty="0"/>
              <a:t>Grace Stivala</a:t>
            </a:r>
            <a:endParaRPr lang="mt-MT" dirty="0"/>
          </a:p>
          <a:p>
            <a:pPr algn="r"/>
            <a:r>
              <a:rPr lang="mt-MT" dirty="0"/>
              <a:t>Director </a:t>
            </a:r>
            <a:r>
              <a:rPr lang="en-GB" dirty="0"/>
              <a:t>(Enforcement)</a:t>
            </a:r>
            <a:endParaRPr lang="mt-MT" dirty="0"/>
          </a:p>
          <a:p>
            <a:pPr algn="r"/>
            <a:r>
              <a:rPr lang="mt-MT" dirty="0"/>
              <a:t>Office for Consumer Affairs</a:t>
            </a:r>
          </a:p>
        </p:txBody>
      </p:sp>
    </p:spTree>
    <p:extLst>
      <p:ext uri="{BB962C8B-B14F-4D97-AF65-F5344CB8AC3E}">
        <p14:creationId xmlns:p14="http://schemas.microsoft.com/office/powerpoint/2010/main" xmlns="" val="40053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2792559" cy="707886"/>
          </a:xfrm>
          <a:prstGeom prst="rect">
            <a:avLst/>
          </a:prstGeom>
        </p:spPr>
        <p:txBody>
          <a:bodyPr wrap="none">
            <a:spAutoFit/>
          </a:bodyPr>
          <a:lstStyle/>
          <a:p>
            <a:r>
              <a:rPr lang="en-GB" sz="4000" dirty="0">
                <a:latin typeface="+mj-lt"/>
              </a:rPr>
              <a:t>Joint Actions</a:t>
            </a:r>
          </a:p>
        </p:txBody>
      </p:sp>
      <p:sp>
        <p:nvSpPr>
          <p:cNvPr id="2" name="Rectangle 1"/>
          <p:cNvSpPr/>
          <p:nvPr/>
        </p:nvSpPr>
        <p:spPr>
          <a:xfrm>
            <a:off x="510363" y="1839434"/>
            <a:ext cx="11238614" cy="5509200"/>
          </a:xfrm>
          <a:prstGeom prst="rect">
            <a:avLst/>
          </a:prstGeom>
        </p:spPr>
        <p:txBody>
          <a:bodyPr wrap="square">
            <a:spAutoFit/>
          </a:bodyPr>
          <a:lstStyle/>
          <a:p>
            <a:pPr marL="342900" indent="-342900">
              <a:buFont typeface="Arial" panose="020B0604020202020204" pitchFamily="34" charset="0"/>
              <a:buChar char="•"/>
            </a:pPr>
            <a:r>
              <a:rPr lang="en-GB" sz="2400" dirty="0"/>
              <a:t>In-app purchases  (2013)</a:t>
            </a:r>
          </a:p>
          <a:p>
            <a:pPr marL="342900" indent="-342900">
              <a:buFont typeface="Arial" panose="020B0604020202020204" pitchFamily="34" charset="0"/>
              <a:buChar char="•"/>
            </a:pPr>
            <a:endParaRPr lang="en-GB" sz="800" dirty="0"/>
          </a:p>
          <a:p>
            <a:pPr marL="542925"/>
            <a:r>
              <a:rPr lang="en-GB" sz="2400" dirty="0"/>
              <a:t>Main problems identified:</a:t>
            </a:r>
          </a:p>
          <a:p>
            <a:pPr marL="542925"/>
            <a:endParaRPr lang="en-GB" sz="800" dirty="0"/>
          </a:p>
          <a:p>
            <a:pPr marL="989013" lvl="0" indent="-276225" defTabSz="893763">
              <a:buSzPct val="55000"/>
              <a:buFont typeface="Arial" panose="020B0604020202020204" pitchFamily="34" charset="0"/>
              <a:buChar char="•"/>
            </a:pPr>
            <a:r>
              <a:rPr lang="en-US" sz="2400" dirty="0"/>
              <a:t>games advertised as “free” </a:t>
            </a:r>
          </a:p>
          <a:p>
            <a:pPr marL="989013" lvl="0" indent="-276225" defTabSz="893763">
              <a:buSzPct val="55000"/>
              <a:buFont typeface="Arial" panose="020B0604020202020204" pitchFamily="34" charset="0"/>
              <a:buChar char="•"/>
            </a:pPr>
            <a:r>
              <a:rPr lang="en-US" sz="2400" dirty="0"/>
              <a:t>direct exhortations to children</a:t>
            </a:r>
            <a:endParaRPr lang="en-GB" sz="2400" dirty="0"/>
          </a:p>
          <a:p>
            <a:pPr marL="989013" lvl="0" indent="-276225" defTabSz="893763">
              <a:buSzPct val="55000"/>
              <a:buFont typeface="Arial" panose="020B0604020202020204" pitchFamily="34" charset="0"/>
              <a:buChar char="•"/>
            </a:pPr>
            <a:r>
              <a:rPr lang="en-GB" sz="2400" dirty="0"/>
              <a:t>payment arrangements</a:t>
            </a:r>
          </a:p>
          <a:p>
            <a:pPr marL="989013" lvl="0" indent="-276225" defTabSz="893763">
              <a:buSzPct val="55000"/>
              <a:buFont typeface="Arial" panose="020B0604020202020204" pitchFamily="34" charset="0"/>
              <a:buChar char="•"/>
            </a:pPr>
            <a:r>
              <a:rPr lang="en-GB" sz="2400" dirty="0"/>
              <a:t>email address of traders</a:t>
            </a:r>
          </a:p>
          <a:p>
            <a:pPr marL="542925" algn="just"/>
            <a:endParaRPr lang="en-GB" sz="2400" dirty="0"/>
          </a:p>
          <a:p>
            <a:pPr marL="542925" algn="just"/>
            <a:r>
              <a:rPr lang="en-GB" sz="2400" dirty="0"/>
              <a:t>Google and Apple made a number of engagements to address the above problems. This action increased consumer confidence in the fast-growing "app" sector</a:t>
            </a:r>
          </a:p>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Tree>
    <p:extLst>
      <p:ext uri="{BB962C8B-B14F-4D97-AF65-F5344CB8AC3E}">
        <p14:creationId xmlns:p14="http://schemas.microsoft.com/office/powerpoint/2010/main" xmlns="" val="1968165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912514"/>
            <a:ext cx="2792559" cy="707886"/>
          </a:xfrm>
          <a:prstGeom prst="rect">
            <a:avLst/>
          </a:prstGeom>
        </p:spPr>
        <p:txBody>
          <a:bodyPr wrap="none">
            <a:spAutoFit/>
          </a:bodyPr>
          <a:lstStyle/>
          <a:p>
            <a:r>
              <a:rPr lang="en-GB" sz="4000" dirty="0">
                <a:latin typeface="+mj-lt"/>
              </a:rPr>
              <a:t>Joint Actions</a:t>
            </a:r>
          </a:p>
        </p:txBody>
      </p:sp>
      <p:sp>
        <p:nvSpPr>
          <p:cNvPr id="2" name="Rectangle 1"/>
          <p:cNvSpPr/>
          <p:nvPr/>
        </p:nvSpPr>
        <p:spPr>
          <a:xfrm>
            <a:off x="478218" y="1620400"/>
            <a:ext cx="11238614" cy="4647426"/>
          </a:xfrm>
          <a:prstGeom prst="rect">
            <a:avLst/>
          </a:prstGeom>
        </p:spPr>
        <p:txBody>
          <a:bodyPr wrap="square">
            <a:spAutoFit/>
          </a:bodyPr>
          <a:lstStyle/>
          <a:p>
            <a:pPr marL="342900" indent="-342900">
              <a:buFont typeface="Arial" panose="020B0604020202020204" pitchFamily="34" charset="0"/>
              <a:buChar char="•"/>
            </a:pPr>
            <a:r>
              <a:rPr lang="en-GB" sz="2400" dirty="0"/>
              <a:t>Social Media (2016)</a:t>
            </a:r>
          </a:p>
          <a:p>
            <a:pPr algn="just"/>
            <a:endParaRPr lang="en-GB" sz="800" dirty="0"/>
          </a:p>
          <a:p>
            <a:pPr marL="712788" indent="-342900" algn="just">
              <a:buSzPct val="55000"/>
              <a:buFont typeface="Arial" panose="020B0604020202020204" pitchFamily="34" charset="0"/>
              <a:buChar char="•"/>
            </a:pPr>
            <a:r>
              <a:rPr lang="en-GB" sz="2400" dirty="0"/>
              <a:t>Duty of social media operators to provide an email address and to cooperate with consumer protection authorities – Notice and action procedure</a:t>
            </a:r>
          </a:p>
          <a:p>
            <a:pPr marL="712788" indent="-342900" algn="just">
              <a:buSzPct val="55000"/>
              <a:buFont typeface="Arial" panose="020B0604020202020204" pitchFamily="34" charset="0"/>
              <a:buChar char="•"/>
            </a:pPr>
            <a:r>
              <a:rPr lang="en-GB" sz="2400" dirty="0"/>
              <a:t>Fairness or lack of clarity of some "Standard Terms" </a:t>
            </a:r>
          </a:p>
          <a:p>
            <a:pPr marL="712788" indent="-342900" algn="just">
              <a:buSzPct val="55000"/>
              <a:buFont typeface="Arial" panose="020B0604020202020204" pitchFamily="34" charset="0"/>
              <a:buChar char="•"/>
            </a:pPr>
            <a:r>
              <a:rPr lang="en-GB" sz="2400" dirty="0"/>
              <a:t>Jurisdiction, applicable law clause and waiver of mandatory consumer rights </a:t>
            </a:r>
          </a:p>
          <a:p>
            <a:pPr marL="712788" indent="-342900" algn="just">
              <a:buSzPct val="55000"/>
              <a:buFont typeface="Arial" panose="020B0604020202020204" pitchFamily="34" charset="0"/>
              <a:buChar char="•"/>
            </a:pPr>
            <a:r>
              <a:rPr lang="en-GB" sz="2400" dirty="0"/>
              <a:t>Failure to identify commercial communications </a:t>
            </a:r>
          </a:p>
          <a:p>
            <a:pPr marL="712788" indent="-342900" algn="just">
              <a:buSzPct val="55000"/>
              <a:buFont typeface="Arial" panose="020B0604020202020204" pitchFamily="34" charset="0"/>
              <a:buChar char="•"/>
            </a:pPr>
            <a:r>
              <a:rPr lang="en-GB" sz="2400" dirty="0"/>
              <a:t>Consumer's obligation to indemnify the provider and waiver by the provider of all liability</a:t>
            </a:r>
          </a:p>
          <a:p>
            <a:pPr marL="712788" indent="-342900" algn="just">
              <a:buSzPct val="55000"/>
              <a:buFont typeface="Arial" panose="020B0604020202020204" pitchFamily="34" charset="0"/>
              <a:buChar char="•"/>
            </a:pPr>
            <a:r>
              <a:rPr lang="en-GB" sz="2400" dirty="0"/>
              <a:t>Removal of user generated content</a:t>
            </a:r>
          </a:p>
          <a:p>
            <a:pPr marL="712788" indent="-342900" algn="just">
              <a:buSzPct val="55000"/>
              <a:buFont typeface="Arial" panose="020B0604020202020204" pitchFamily="34" charset="0"/>
              <a:buChar char="•"/>
            </a:pPr>
            <a:r>
              <a:rPr lang="en-GB" sz="2400" dirty="0"/>
              <a:t>Power to unilaterally change terms and conditions</a:t>
            </a:r>
          </a:p>
          <a:p>
            <a:pPr marL="712788" indent="-342900" algn="just">
              <a:buSzPct val="55000"/>
              <a:buFont typeface="Arial" panose="020B0604020202020204" pitchFamily="34" charset="0"/>
              <a:buChar char="•"/>
            </a:pPr>
            <a:r>
              <a:rPr lang="en-GB" sz="2400" dirty="0"/>
              <a:t>Power to unilaterally determine the scope and application of the terms and conditions </a:t>
            </a:r>
          </a:p>
        </p:txBody>
      </p:sp>
    </p:spTree>
    <p:extLst>
      <p:ext uri="{BB962C8B-B14F-4D97-AF65-F5344CB8AC3E}">
        <p14:creationId xmlns:p14="http://schemas.microsoft.com/office/powerpoint/2010/main" xmlns="" val="1058007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050" y="0"/>
            <a:ext cx="12195050" cy="6858000"/>
          </a:xfrm>
          <a:prstGeom prst="rect">
            <a:avLst/>
          </a:prstGeom>
        </p:spPr>
      </p:pic>
      <p:sp>
        <p:nvSpPr>
          <p:cNvPr id="3" name="Rectangle 2"/>
          <p:cNvSpPr/>
          <p:nvPr/>
        </p:nvSpPr>
        <p:spPr>
          <a:xfrm>
            <a:off x="510363" y="1050737"/>
            <a:ext cx="2792559" cy="707886"/>
          </a:xfrm>
          <a:prstGeom prst="rect">
            <a:avLst/>
          </a:prstGeom>
        </p:spPr>
        <p:txBody>
          <a:bodyPr wrap="none">
            <a:spAutoFit/>
          </a:bodyPr>
          <a:lstStyle/>
          <a:p>
            <a:r>
              <a:rPr lang="en-GB" sz="4000" dirty="0">
                <a:latin typeface="+mj-lt"/>
              </a:rPr>
              <a:t>Joint Actions</a:t>
            </a:r>
          </a:p>
        </p:txBody>
      </p:sp>
      <p:sp>
        <p:nvSpPr>
          <p:cNvPr id="2" name="Rectangle 1"/>
          <p:cNvSpPr/>
          <p:nvPr/>
        </p:nvSpPr>
        <p:spPr>
          <a:xfrm>
            <a:off x="478218" y="1779889"/>
            <a:ext cx="11238614" cy="4893647"/>
          </a:xfrm>
          <a:prstGeom prst="rect">
            <a:avLst/>
          </a:prstGeom>
        </p:spPr>
        <p:txBody>
          <a:bodyPr wrap="square">
            <a:spAutoFit/>
          </a:bodyPr>
          <a:lstStyle/>
          <a:p>
            <a:r>
              <a:rPr lang="en-GB" sz="2400" dirty="0"/>
              <a:t>Social media operators specifically agreed to  implement the changes to their terms in all language versions in the first quarter of 2018:</a:t>
            </a:r>
          </a:p>
          <a:p>
            <a:endParaRPr lang="en-GB" sz="2400" dirty="0"/>
          </a:p>
          <a:p>
            <a:pPr marL="542925" indent="-342900">
              <a:buFont typeface="Arial" panose="020B0604020202020204" pitchFamily="34" charset="0"/>
              <a:buChar char="•"/>
            </a:pPr>
            <a:r>
              <a:rPr lang="en-GB" sz="2400" dirty="0"/>
              <a:t>the terms of services limiting or totally excluding the liability of social media networks in connection with the performance of the service;</a:t>
            </a:r>
          </a:p>
          <a:p>
            <a:pPr marL="542925" indent="-342900">
              <a:buFont typeface="Arial" panose="020B0604020202020204" pitchFamily="34" charset="0"/>
              <a:buChar char="•"/>
            </a:pPr>
            <a:r>
              <a:rPr lang="en-GB" sz="2400" dirty="0"/>
              <a:t>the terms requiring consumers to waive mandatory EU consumer rights, such as their right to withdraw from an on-line purchase;</a:t>
            </a:r>
          </a:p>
          <a:p>
            <a:pPr marL="542925" indent="-342900">
              <a:buFont typeface="Arial" panose="020B0604020202020204" pitchFamily="34" charset="0"/>
              <a:buChar char="•"/>
            </a:pPr>
            <a:r>
              <a:rPr lang="en-GB" sz="2400" dirty="0"/>
              <a:t>the terms depriving consumers of their right to go to court in their Member State of residence, and providing the application of California law;</a:t>
            </a:r>
          </a:p>
          <a:p>
            <a:pPr marL="542925" indent="-342900">
              <a:buFont typeface="Arial" panose="020B0604020202020204" pitchFamily="34" charset="0"/>
              <a:buChar char="•"/>
            </a:pPr>
            <a:r>
              <a:rPr lang="en-GB" sz="2400" dirty="0"/>
              <a:t>the term releasing the platform from the duty to identify commercial communications and sponsored content</a:t>
            </a:r>
          </a:p>
          <a:p>
            <a:r>
              <a:rPr lang="en-GB" sz="2400" dirty="0"/>
              <a:t> </a:t>
            </a:r>
          </a:p>
          <a:p>
            <a:pPr algn="just"/>
            <a:endParaRPr lang="en-GB" sz="2400" dirty="0"/>
          </a:p>
        </p:txBody>
      </p:sp>
    </p:spTree>
    <p:extLst>
      <p:ext uri="{BB962C8B-B14F-4D97-AF65-F5344CB8AC3E}">
        <p14:creationId xmlns:p14="http://schemas.microsoft.com/office/powerpoint/2010/main" xmlns="" val="420633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4646785" cy="707886"/>
          </a:xfrm>
          <a:prstGeom prst="rect">
            <a:avLst/>
          </a:prstGeom>
        </p:spPr>
        <p:txBody>
          <a:bodyPr wrap="none">
            <a:spAutoFit/>
          </a:bodyPr>
          <a:lstStyle/>
          <a:p>
            <a:r>
              <a:rPr lang="en-GB" sz="4000" dirty="0">
                <a:latin typeface="+mj-lt"/>
              </a:rPr>
              <a:t>E-Enforcement Group</a:t>
            </a:r>
          </a:p>
        </p:txBody>
      </p:sp>
      <p:sp>
        <p:nvSpPr>
          <p:cNvPr id="2" name="Rectangle 1"/>
          <p:cNvSpPr/>
          <p:nvPr/>
        </p:nvSpPr>
        <p:spPr>
          <a:xfrm>
            <a:off x="510363" y="2094615"/>
            <a:ext cx="11238614" cy="5386090"/>
          </a:xfrm>
          <a:prstGeom prst="rect">
            <a:avLst/>
          </a:prstGeom>
        </p:spPr>
        <p:txBody>
          <a:bodyPr wrap="square">
            <a:spAutoFit/>
          </a:bodyPr>
          <a:lstStyle/>
          <a:p>
            <a:r>
              <a:rPr lang="en-GB" sz="2400" dirty="0"/>
              <a:t>Set up in 2013 to address the rapidly evolving commercial practices and business models in e- and m-commerce such that e-enforcers are able to detect new trends </a:t>
            </a:r>
            <a:r>
              <a:rPr lang="en-GB" sz="2400" dirty="0" smtClean="0"/>
              <a:t>in</a:t>
            </a:r>
            <a:r>
              <a:rPr lang="en-GB" sz="2400" dirty="0" smtClean="0">
                <a:solidFill>
                  <a:srgbClr val="FF0000"/>
                </a:solidFill>
              </a:rPr>
              <a:t> </a:t>
            </a:r>
            <a:r>
              <a:rPr lang="en-GB" sz="2400" dirty="0"/>
              <a:t>time, keep pace with technical and internet law developments and share knowledge quickly. </a:t>
            </a:r>
          </a:p>
          <a:p>
            <a:r>
              <a:rPr lang="en-GB" sz="2400" dirty="0"/>
              <a:t> </a:t>
            </a:r>
          </a:p>
          <a:p>
            <a:r>
              <a:rPr lang="en-GB" sz="2400" dirty="0"/>
              <a:t>The CPC e-enforcement group’s areas of work are:</a:t>
            </a:r>
          </a:p>
          <a:p>
            <a:endParaRPr lang="en-GB" sz="800" dirty="0"/>
          </a:p>
          <a:p>
            <a:pPr marL="893763" indent="-342900">
              <a:buFont typeface="Arial" panose="020B0604020202020204" pitchFamily="34" charset="0"/>
              <a:buChar char="•"/>
            </a:pPr>
            <a:r>
              <a:rPr lang="en-GB" sz="2400" dirty="0"/>
              <a:t>Horizon scanning  </a:t>
            </a:r>
          </a:p>
          <a:p>
            <a:pPr marL="893763" indent="-342900">
              <a:buFont typeface="Arial" panose="020B0604020202020204" pitchFamily="34" charset="0"/>
              <a:buChar char="•"/>
            </a:pPr>
            <a:r>
              <a:rPr lang="en-GB" sz="2400" dirty="0"/>
              <a:t>Best Practice   </a:t>
            </a:r>
          </a:p>
          <a:p>
            <a:pPr marL="893763" indent="-342900">
              <a:buFont typeface="Arial" panose="020B0604020202020204" pitchFamily="34" charset="0"/>
              <a:buChar char="•"/>
            </a:pPr>
            <a:r>
              <a:rPr lang="en-GB" sz="2400" dirty="0"/>
              <a:t>Training  </a:t>
            </a:r>
          </a:p>
          <a:p>
            <a:pPr marL="893763" indent="-342900">
              <a:buFont typeface="Arial" panose="020B0604020202020204" pitchFamily="34" charset="0"/>
              <a:buChar char="•"/>
            </a:pPr>
            <a:r>
              <a:rPr lang="en-GB" sz="2400" dirty="0"/>
              <a:t>Knowledge exchange </a:t>
            </a:r>
          </a:p>
          <a:p>
            <a:r>
              <a:rPr lang="en-GB" sz="2400" dirty="0"/>
              <a:t> </a:t>
            </a:r>
          </a:p>
          <a:p>
            <a:pPr algn="just"/>
            <a:endParaRPr lang="en-GB" sz="2400" dirty="0"/>
          </a:p>
          <a:p>
            <a:pPr algn="just"/>
            <a:endParaRPr lang="en-GB" sz="2400" dirty="0"/>
          </a:p>
          <a:p>
            <a:pPr algn="just"/>
            <a:endParaRPr lang="en-GB" sz="2400" dirty="0"/>
          </a:p>
          <a:p>
            <a:pPr algn="just"/>
            <a:endParaRPr lang="en-GB" sz="2400" dirty="0"/>
          </a:p>
        </p:txBody>
      </p:sp>
    </p:spTree>
    <p:extLst>
      <p:ext uri="{BB962C8B-B14F-4D97-AF65-F5344CB8AC3E}">
        <p14:creationId xmlns:p14="http://schemas.microsoft.com/office/powerpoint/2010/main" xmlns="" val="933566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050" y="0"/>
            <a:ext cx="12195050" cy="6858000"/>
          </a:xfrm>
          <a:prstGeom prst="rect">
            <a:avLst/>
          </a:prstGeom>
        </p:spPr>
      </p:pic>
      <p:sp>
        <p:nvSpPr>
          <p:cNvPr id="3" name="Rectangle 2"/>
          <p:cNvSpPr/>
          <p:nvPr/>
        </p:nvSpPr>
        <p:spPr>
          <a:xfrm>
            <a:off x="510363" y="1050737"/>
            <a:ext cx="5242910" cy="707886"/>
          </a:xfrm>
          <a:prstGeom prst="rect">
            <a:avLst/>
          </a:prstGeom>
        </p:spPr>
        <p:txBody>
          <a:bodyPr wrap="none">
            <a:spAutoFit/>
          </a:bodyPr>
          <a:lstStyle/>
          <a:p>
            <a:r>
              <a:rPr lang="en-GB" sz="4000" dirty="0">
                <a:latin typeface="+mj-lt"/>
              </a:rPr>
              <a:t>E-Enforcement Academy</a:t>
            </a:r>
          </a:p>
        </p:txBody>
      </p:sp>
      <p:sp>
        <p:nvSpPr>
          <p:cNvPr id="2" name="Rectangle 1"/>
          <p:cNvSpPr/>
          <p:nvPr/>
        </p:nvSpPr>
        <p:spPr>
          <a:xfrm>
            <a:off x="510363" y="2094615"/>
            <a:ext cx="11238614" cy="1938992"/>
          </a:xfrm>
          <a:prstGeom prst="rect">
            <a:avLst/>
          </a:prstGeom>
        </p:spPr>
        <p:txBody>
          <a:bodyPr wrap="square">
            <a:spAutoFit/>
          </a:bodyPr>
          <a:lstStyle/>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
        <p:nvSpPr>
          <p:cNvPr id="5" name="Rectangle 4"/>
          <p:cNvSpPr/>
          <p:nvPr/>
        </p:nvSpPr>
        <p:spPr>
          <a:xfrm>
            <a:off x="663095" y="1758623"/>
            <a:ext cx="11238614" cy="4524315"/>
          </a:xfrm>
          <a:prstGeom prst="rect">
            <a:avLst/>
          </a:prstGeom>
        </p:spPr>
        <p:txBody>
          <a:bodyPr wrap="square">
            <a:spAutoFit/>
          </a:bodyPr>
          <a:lstStyle/>
          <a:p>
            <a:pPr marL="542925" indent="-342900" algn="just">
              <a:buFont typeface="Arial" panose="020B0604020202020204" pitchFamily="34" charset="0"/>
              <a:buChar char="•"/>
            </a:pPr>
            <a:r>
              <a:rPr lang="en-GB" sz="2400" dirty="0"/>
              <a:t>a branch of the e-enforcement group</a:t>
            </a:r>
          </a:p>
          <a:p>
            <a:pPr marL="542925" indent="-342900" algn="just">
              <a:buFont typeface="Arial" panose="020B0604020202020204" pitchFamily="34" charset="0"/>
              <a:buChar char="•"/>
            </a:pPr>
            <a:r>
              <a:rPr lang="en-GB" sz="2400" dirty="0"/>
              <a:t>an e-learning service to support the knowledge and capacity building in internet investigations  </a:t>
            </a:r>
          </a:p>
          <a:p>
            <a:pPr marL="542925" indent="-342900" algn="just">
              <a:buFont typeface="Arial" panose="020B0604020202020204" pitchFamily="34" charset="0"/>
              <a:buChar char="•"/>
            </a:pPr>
            <a:r>
              <a:rPr lang="en-GB" sz="2400" dirty="0"/>
              <a:t>k</a:t>
            </a:r>
            <a:r>
              <a:rPr lang="en-GB" sz="2400" dirty="0" smtClean="0"/>
              <a:t>eeps </a:t>
            </a:r>
            <a:r>
              <a:rPr lang="en-GB" sz="2400" dirty="0"/>
              <a:t>the users informed about the challenges of ecommerce, develop digital skills and create common tools and methods to improve the online market surveillance and enforcement actions in the digital single market.  </a:t>
            </a:r>
          </a:p>
          <a:p>
            <a:pPr marL="542925" indent="-342900" algn="just">
              <a:buFont typeface="Arial" panose="020B0604020202020204" pitchFamily="34" charset="0"/>
              <a:buChar char="•"/>
            </a:pPr>
            <a:r>
              <a:rPr lang="en-GB" sz="2400" dirty="0"/>
              <a:t>a whole community of colleagues and experts ready to share their views, experiences and discuss the new online trade challenges.</a:t>
            </a:r>
          </a:p>
          <a:p>
            <a:pPr algn="just"/>
            <a:endParaRPr lang="en-GB" sz="2400" dirty="0"/>
          </a:p>
          <a:p>
            <a:pPr algn="just"/>
            <a:r>
              <a:rPr lang="en-GB" sz="2400" dirty="0"/>
              <a:t>Knowledge webinars, e-learning webinars, basic and advanced coaching webinars, Internet Researcher’s Manual, Master Classes and assistance </a:t>
            </a:r>
          </a:p>
          <a:p>
            <a:pPr algn="just"/>
            <a:endParaRPr lang="en-GB" sz="2400" dirty="0"/>
          </a:p>
        </p:txBody>
      </p:sp>
    </p:spTree>
    <p:extLst>
      <p:ext uri="{BB962C8B-B14F-4D97-AF65-F5344CB8AC3E}">
        <p14:creationId xmlns:p14="http://schemas.microsoft.com/office/powerpoint/2010/main" xmlns="" val="3783101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Rectangle 1"/>
          <p:cNvSpPr/>
          <p:nvPr/>
        </p:nvSpPr>
        <p:spPr>
          <a:xfrm>
            <a:off x="510363" y="2094615"/>
            <a:ext cx="11238614" cy="1938992"/>
          </a:xfrm>
          <a:prstGeom prst="rect">
            <a:avLst/>
          </a:prstGeom>
        </p:spPr>
        <p:txBody>
          <a:bodyPr wrap="square">
            <a:spAutoFit/>
          </a:bodyPr>
          <a:lstStyle/>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
        <p:nvSpPr>
          <p:cNvPr id="5" name="Rectangle 4"/>
          <p:cNvSpPr/>
          <p:nvPr/>
        </p:nvSpPr>
        <p:spPr>
          <a:xfrm>
            <a:off x="663095" y="1758623"/>
            <a:ext cx="10522356" cy="8894743"/>
          </a:xfrm>
          <a:prstGeom prst="rect">
            <a:avLst/>
          </a:prstGeom>
        </p:spPr>
        <p:txBody>
          <a:bodyPr wrap="square">
            <a:spAutoFit/>
          </a:bodyPr>
          <a:lstStyle/>
          <a:p>
            <a:pPr marL="342900" indent="-342900" algn="just">
              <a:buFont typeface="Arial" panose="020B0604020202020204" pitchFamily="34" charset="0"/>
              <a:buChar char="•"/>
            </a:pPr>
            <a:r>
              <a:rPr lang="en-GB" sz="2400" dirty="0"/>
              <a:t> New minimum investigative and enforcement powers, including:</a:t>
            </a:r>
          </a:p>
          <a:p>
            <a:pPr marL="342900" indent="-342900" algn="just">
              <a:buFont typeface="Arial" panose="020B0604020202020204" pitchFamily="34" charset="0"/>
              <a:buChar char="•"/>
            </a:pPr>
            <a:endParaRPr lang="en-GB" sz="800" dirty="0"/>
          </a:p>
          <a:p>
            <a:pPr marL="893763" indent="-342900">
              <a:buSzPct val="55000"/>
              <a:buFont typeface="Arial" panose="020B0604020202020204" pitchFamily="34" charset="0"/>
              <a:buChar char="•"/>
            </a:pPr>
            <a:r>
              <a:rPr lang="en-GB" sz="2400" dirty="0"/>
              <a:t>the power to purchase goods or services as test purchases, where necessary, under a cover identity</a:t>
            </a:r>
          </a:p>
          <a:p>
            <a:pPr marL="893763" indent="-342900">
              <a:buSzPct val="55000"/>
              <a:buFont typeface="Arial" panose="020B0604020202020204" pitchFamily="34" charset="0"/>
              <a:buChar char="•"/>
            </a:pPr>
            <a:r>
              <a:rPr lang="en-GB" sz="2400" dirty="0"/>
              <a:t>the power to remove content or to restrict access to an online interface or to order the explicit display of a warning to consumers when they access an online interface; </a:t>
            </a:r>
          </a:p>
          <a:p>
            <a:pPr marL="893763" indent="-342900">
              <a:buSzPct val="55000"/>
              <a:buFont typeface="Arial" panose="020B0604020202020204" pitchFamily="34" charset="0"/>
              <a:buChar char="•"/>
            </a:pPr>
            <a:r>
              <a:rPr lang="en-GB" sz="2400" dirty="0"/>
              <a:t>the power to order a hosting service provider to remove, disable or restrict access to an </a:t>
            </a:r>
            <a:r>
              <a:rPr lang="en-GB" sz="2400" dirty="0" smtClean="0"/>
              <a:t>online website</a:t>
            </a:r>
            <a:endParaRPr lang="en-GB" sz="2400" dirty="0"/>
          </a:p>
          <a:p>
            <a:pPr marL="446088" algn="just"/>
            <a:endParaRPr lang="en-GB" sz="2400" dirty="0"/>
          </a:p>
          <a:p>
            <a:pPr marL="446088" algn="just"/>
            <a:r>
              <a:rPr lang="en-GB" sz="2400" dirty="0"/>
              <a:t>The power for European Consumer Centres, consumer organisations and associations, and where appropriate trader associations to issue external alerts.</a:t>
            </a:r>
          </a:p>
          <a:p>
            <a:pPr algn="just"/>
            <a:endParaRPr lang="en-GB" sz="2400" dirty="0"/>
          </a:p>
          <a:p>
            <a:pPr algn="just"/>
            <a:endParaRPr lang="en-GB" sz="2400" dirty="0"/>
          </a:p>
          <a:p>
            <a:pPr marL="342900" indent="-342900" algn="just">
              <a:buFont typeface="Arial" panose="020B0604020202020204" pitchFamily="34" charset="0"/>
              <a:buChar char="•"/>
            </a:pPr>
            <a:endParaRPr lang="en-GB" sz="2400" dirty="0"/>
          </a:p>
          <a:p>
            <a:pPr algn="just"/>
            <a:r>
              <a:rPr lang="en-GB" sz="2400" dirty="0"/>
              <a:t>	</a:t>
            </a:r>
          </a:p>
          <a:p>
            <a:pPr algn="just"/>
            <a:endParaRPr lang="en-GB" sz="2400" dirty="0"/>
          </a:p>
          <a:p>
            <a:pPr algn="ctr"/>
            <a:r>
              <a:rPr lang="en-GB" sz="3600" dirty="0"/>
              <a:t> </a:t>
            </a:r>
          </a:p>
          <a:p>
            <a:pPr algn="ctr"/>
            <a:endParaRPr lang="en-GB" sz="3600" dirty="0"/>
          </a:p>
          <a:p>
            <a:pPr algn="ctr"/>
            <a:endParaRPr lang="en-GB" sz="3600" dirty="0"/>
          </a:p>
          <a:p>
            <a:pPr algn="ctr"/>
            <a:endParaRPr lang="en-GB" sz="3600" dirty="0"/>
          </a:p>
          <a:p>
            <a:pPr algn="ctr"/>
            <a:endParaRPr lang="en-GB" sz="3600" dirty="0"/>
          </a:p>
        </p:txBody>
      </p:sp>
      <p:sp>
        <p:nvSpPr>
          <p:cNvPr id="7" name="Rectangle 6"/>
          <p:cNvSpPr/>
          <p:nvPr/>
        </p:nvSpPr>
        <p:spPr>
          <a:xfrm>
            <a:off x="510363" y="1050737"/>
            <a:ext cx="4350999" cy="707886"/>
          </a:xfrm>
          <a:prstGeom prst="rect">
            <a:avLst/>
          </a:prstGeom>
        </p:spPr>
        <p:txBody>
          <a:bodyPr wrap="none">
            <a:spAutoFit/>
          </a:bodyPr>
          <a:lstStyle/>
          <a:p>
            <a:r>
              <a:rPr lang="en-GB" sz="4000" dirty="0">
                <a:latin typeface="+mj-lt"/>
              </a:rPr>
              <a:t>New CPC Regulation</a:t>
            </a:r>
          </a:p>
        </p:txBody>
      </p:sp>
    </p:spTree>
    <p:extLst>
      <p:ext uri="{BB962C8B-B14F-4D97-AF65-F5344CB8AC3E}">
        <p14:creationId xmlns:p14="http://schemas.microsoft.com/office/powerpoint/2010/main" xmlns="" val="2207115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428" y="0"/>
            <a:ext cx="12266428" cy="6858000"/>
          </a:xfrm>
          <a:prstGeom prst="rect">
            <a:avLst/>
          </a:prstGeom>
        </p:spPr>
      </p:pic>
      <p:sp>
        <p:nvSpPr>
          <p:cNvPr id="2" name="Rectangle 1"/>
          <p:cNvSpPr/>
          <p:nvPr/>
        </p:nvSpPr>
        <p:spPr>
          <a:xfrm>
            <a:off x="510363" y="2094615"/>
            <a:ext cx="11238614" cy="1938992"/>
          </a:xfrm>
          <a:prstGeom prst="rect">
            <a:avLst/>
          </a:prstGeom>
        </p:spPr>
        <p:txBody>
          <a:bodyPr wrap="square">
            <a:spAutoFit/>
          </a:bodyPr>
          <a:lstStyle/>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
        <p:nvSpPr>
          <p:cNvPr id="5" name="Rectangle 4"/>
          <p:cNvSpPr/>
          <p:nvPr/>
        </p:nvSpPr>
        <p:spPr>
          <a:xfrm>
            <a:off x="663095" y="2094615"/>
            <a:ext cx="10522356" cy="8032968"/>
          </a:xfrm>
          <a:prstGeom prst="rect">
            <a:avLst/>
          </a:prstGeom>
        </p:spPr>
        <p:txBody>
          <a:bodyPr wrap="square">
            <a:spAutoFit/>
          </a:bodyPr>
          <a:lstStyle/>
          <a:p>
            <a:pPr marL="342900" indent="-342900" algn="just">
              <a:buFont typeface="Arial" panose="020B0604020202020204" pitchFamily="34" charset="0"/>
              <a:buChar char="•"/>
            </a:pPr>
            <a:r>
              <a:rPr lang="en-GB" sz="2400" dirty="0"/>
              <a:t> New Deal for Consumers</a:t>
            </a:r>
          </a:p>
          <a:p>
            <a:pPr marL="342900" indent="-342900" algn="just">
              <a:buFont typeface="Arial" panose="020B0604020202020204" pitchFamily="34" charset="0"/>
              <a:buChar char="•"/>
            </a:pPr>
            <a:endParaRPr lang="en-GB" sz="2400" dirty="0"/>
          </a:p>
          <a:p>
            <a:pPr marL="712788" algn="just">
              <a:tabLst>
                <a:tab pos="627063" algn="l"/>
              </a:tabLst>
            </a:pPr>
            <a:r>
              <a:rPr lang="en-GB" sz="2400" dirty="0"/>
              <a:t>aimed at ensuring cheaper and more effective means to stop and remedy breaches harming multiple EU consumers simultaneously</a:t>
            </a:r>
          </a:p>
          <a:p>
            <a:pPr algn="just"/>
            <a:endParaRPr lang="en-GB" sz="2400" dirty="0"/>
          </a:p>
          <a:p>
            <a:pPr marL="542925" algn="just"/>
            <a:r>
              <a:rPr lang="en-GB" sz="2400" dirty="0"/>
              <a:t>Two legislative acts:</a:t>
            </a:r>
          </a:p>
          <a:p>
            <a:pPr marL="989013" lvl="0" indent="-276225">
              <a:buSzPct val="55000"/>
              <a:buFont typeface="Arial" panose="020B0604020202020204" pitchFamily="34" charset="0"/>
              <a:buChar char="•"/>
            </a:pPr>
            <a:r>
              <a:rPr lang="en-GB" sz="2400" dirty="0"/>
              <a:t>A Directive introducing targeted amendments to several substantive consumer law Directives</a:t>
            </a:r>
          </a:p>
          <a:p>
            <a:pPr marL="989013" lvl="0" indent="-276225">
              <a:buSzPct val="55000"/>
              <a:buFont typeface="Arial" panose="020B0604020202020204" pitchFamily="34" charset="0"/>
              <a:buChar char="•"/>
            </a:pPr>
            <a:r>
              <a:rPr lang="en-GB" sz="2400" dirty="0"/>
              <a:t>A Directive amending and replacing the 2009 Injunctions Directive, with a view to including elements of collective consumer redress.</a:t>
            </a:r>
          </a:p>
          <a:p>
            <a:pPr algn="just"/>
            <a:endParaRPr lang="en-GB" sz="2400" dirty="0"/>
          </a:p>
          <a:p>
            <a:pPr marL="342900" indent="-342900" algn="just">
              <a:buFont typeface="Arial" panose="020B0604020202020204" pitchFamily="34" charset="0"/>
              <a:buChar char="•"/>
            </a:pPr>
            <a:endParaRPr lang="en-GB" sz="2400" dirty="0"/>
          </a:p>
          <a:p>
            <a:pPr algn="just"/>
            <a:r>
              <a:rPr lang="en-GB" sz="2400" dirty="0"/>
              <a:t>	</a:t>
            </a:r>
          </a:p>
          <a:p>
            <a:pPr algn="just"/>
            <a:endParaRPr lang="en-GB" sz="2400" dirty="0"/>
          </a:p>
          <a:p>
            <a:pPr algn="ctr"/>
            <a:r>
              <a:rPr lang="en-GB" sz="3600" dirty="0"/>
              <a:t> </a:t>
            </a:r>
          </a:p>
          <a:p>
            <a:pPr algn="ctr"/>
            <a:endParaRPr lang="en-GB" sz="3600" dirty="0"/>
          </a:p>
          <a:p>
            <a:pPr algn="ctr"/>
            <a:endParaRPr lang="en-GB" sz="3600" dirty="0"/>
          </a:p>
          <a:p>
            <a:pPr algn="ctr"/>
            <a:endParaRPr lang="en-GB" sz="3600" dirty="0"/>
          </a:p>
          <a:p>
            <a:pPr algn="ctr"/>
            <a:endParaRPr lang="en-GB" sz="3600" dirty="0"/>
          </a:p>
        </p:txBody>
      </p:sp>
      <p:sp>
        <p:nvSpPr>
          <p:cNvPr id="7" name="Rectangle 6"/>
          <p:cNvSpPr/>
          <p:nvPr/>
        </p:nvSpPr>
        <p:spPr>
          <a:xfrm>
            <a:off x="510363" y="1050737"/>
            <a:ext cx="6969344" cy="707886"/>
          </a:xfrm>
          <a:prstGeom prst="rect">
            <a:avLst/>
          </a:prstGeom>
        </p:spPr>
        <p:txBody>
          <a:bodyPr wrap="none">
            <a:spAutoFit/>
          </a:bodyPr>
          <a:lstStyle/>
          <a:p>
            <a:r>
              <a:rPr lang="en-GB" sz="4000" dirty="0">
                <a:latin typeface="+mj-lt"/>
              </a:rPr>
              <a:t>New upcoming package proposal</a:t>
            </a:r>
          </a:p>
        </p:txBody>
      </p:sp>
    </p:spTree>
    <p:extLst>
      <p:ext uri="{BB962C8B-B14F-4D97-AF65-F5344CB8AC3E}">
        <p14:creationId xmlns:p14="http://schemas.microsoft.com/office/powerpoint/2010/main" xmlns="" val="836918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Rectangle 1"/>
          <p:cNvSpPr/>
          <p:nvPr/>
        </p:nvSpPr>
        <p:spPr>
          <a:xfrm>
            <a:off x="510363" y="2094615"/>
            <a:ext cx="11238614" cy="1938992"/>
          </a:xfrm>
          <a:prstGeom prst="rect">
            <a:avLst/>
          </a:prstGeom>
        </p:spPr>
        <p:txBody>
          <a:bodyPr wrap="square">
            <a:spAutoFit/>
          </a:bodyPr>
          <a:lstStyle/>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
        <p:nvSpPr>
          <p:cNvPr id="5" name="Rectangle 4"/>
          <p:cNvSpPr/>
          <p:nvPr/>
        </p:nvSpPr>
        <p:spPr>
          <a:xfrm>
            <a:off x="663095" y="1758623"/>
            <a:ext cx="10522356" cy="3970318"/>
          </a:xfrm>
          <a:prstGeom prst="rect">
            <a:avLst/>
          </a:prstGeom>
        </p:spPr>
        <p:txBody>
          <a:bodyPr wrap="square">
            <a:spAutoFit/>
          </a:bodyPr>
          <a:lstStyle/>
          <a:p>
            <a:pPr algn="just"/>
            <a:endParaRPr lang="en-GB" sz="2400" dirty="0"/>
          </a:p>
          <a:p>
            <a:pPr algn="just"/>
            <a:endParaRPr lang="en-GB" sz="2400" dirty="0"/>
          </a:p>
          <a:p>
            <a:pPr algn="ctr"/>
            <a:r>
              <a:rPr lang="en-GB" sz="3600" dirty="0"/>
              <a:t>THANK YOU</a:t>
            </a:r>
          </a:p>
          <a:p>
            <a:pPr algn="ctr"/>
            <a:endParaRPr lang="en-GB" sz="3600" dirty="0"/>
          </a:p>
          <a:p>
            <a:pPr algn="ctr"/>
            <a:endParaRPr lang="en-GB" sz="3600" dirty="0"/>
          </a:p>
          <a:p>
            <a:pPr algn="ctr"/>
            <a:endParaRPr lang="en-GB" sz="3600" dirty="0"/>
          </a:p>
          <a:p>
            <a:pPr algn="ctr"/>
            <a:endParaRPr lang="en-GB" sz="3600" dirty="0"/>
          </a:p>
          <a:p>
            <a:pPr algn="r"/>
            <a:r>
              <a:rPr lang="en-GB" sz="2400" dirty="0"/>
              <a:t>grace.stivala@mccaa.org.mt</a:t>
            </a:r>
          </a:p>
        </p:txBody>
      </p:sp>
    </p:spTree>
    <p:extLst>
      <p:ext uri="{BB962C8B-B14F-4D97-AF65-F5344CB8AC3E}">
        <p14:creationId xmlns:p14="http://schemas.microsoft.com/office/powerpoint/2010/main" xmlns="" val="283587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50" y="0"/>
            <a:ext cx="12195050" cy="6858000"/>
          </a:xfrm>
          <a:prstGeom prst="rect">
            <a:avLst/>
          </a:prstGeom>
        </p:spPr>
      </p:pic>
      <p:sp>
        <p:nvSpPr>
          <p:cNvPr id="7" name="Title 1"/>
          <p:cNvSpPr>
            <a:spLocks noGrp="1"/>
          </p:cNvSpPr>
          <p:nvPr>
            <p:ph type="ctrTitle"/>
          </p:nvPr>
        </p:nvSpPr>
        <p:spPr>
          <a:xfrm>
            <a:off x="314325" y="981076"/>
            <a:ext cx="9144000" cy="1030287"/>
          </a:xfrm>
        </p:spPr>
        <p:txBody>
          <a:bodyPr>
            <a:normAutofit/>
          </a:bodyPr>
          <a:lstStyle/>
          <a:p>
            <a:pPr algn="l"/>
            <a:r>
              <a:rPr lang="en-GB" sz="4800" dirty="0"/>
              <a:t>Office for Consumer Affairs</a:t>
            </a:r>
          </a:p>
        </p:txBody>
      </p:sp>
      <p:sp>
        <p:nvSpPr>
          <p:cNvPr id="8" name="Content Placeholder 2"/>
          <p:cNvSpPr txBox="1">
            <a:spLocks/>
          </p:cNvSpPr>
          <p:nvPr/>
        </p:nvSpPr>
        <p:spPr>
          <a:xfrm>
            <a:off x="-342107" y="2249488"/>
            <a:ext cx="11267282" cy="417195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1238250" indent="-342900" algn="just">
              <a:lnSpc>
                <a:spcPct val="150000"/>
              </a:lnSpc>
              <a:spcBef>
                <a:spcPts val="0"/>
              </a:spcBef>
              <a:buFont typeface="Arial" panose="020B0604020202020204" pitchFamily="34" charset="0"/>
              <a:buChar char="•"/>
              <a:tabLst>
                <a:tab pos="895350" algn="l"/>
              </a:tabLst>
            </a:pPr>
            <a:r>
              <a:rPr lang="en-GB" dirty="0"/>
              <a:t>Information, Education and Research Directorate </a:t>
            </a:r>
          </a:p>
          <a:p>
            <a:pPr marL="1619250" algn="just">
              <a:lnSpc>
                <a:spcPct val="100000"/>
              </a:lnSpc>
              <a:spcBef>
                <a:spcPts val="600"/>
              </a:spcBef>
              <a:tabLst>
                <a:tab pos="895350" algn="l"/>
              </a:tabLst>
            </a:pPr>
            <a:r>
              <a:rPr lang="en-GB" dirty="0"/>
              <a:t>Disseminates information and creates awareness on the rights and responsibilities of both consumers and traders</a:t>
            </a:r>
          </a:p>
          <a:p>
            <a:pPr marL="1619250" algn="just">
              <a:lnSpc>
                <a:spcPct val="100000"/>
              </a:lnSpc>
              <a:spcBef>
                <a:spcPts val="600"/>
              </a:spcBef>
              <a:tabLst>
                <a:tab pos="895350" algn="l"/>
              </a:tabLst>
            </a:pPr>
            <a:endParaRPr lang="en-GB" sz="800" dirty="0"/>
          </a:p>
          <a:p>
            <a:pPr marL="1238250" indent="-342900" algn="just">
              <a:lnSpc>
                <a:spcPct val="100000"/>
              </a:lnSpc>
              <a:spcBef>
                <a:spcPts val="0"/>
              </a:spcBef>
              <a:buFont typeface="Arial" panose="020B0604020202020204" pitchFamily="34" charset="0"/>
              <a:buChar char="•"/>
              <a:tabLst>
                <a:tab pos="895350" algn="l"/>
              </a:tabLst>
            </a:pPr>
            <a:r>
              <a:rPr lang="en-GB" dirty="0"/>
              <a:t>Complaints and Conciliation Directorate</a:t>
            </a:r>
          </a:p>
          <a:p>
            <a:pPr marL="1619250" algn="just">
              <a:lnSpc>
                <a:spcPct val="100000"/>
              </a:lnSpc>
              <a:spcBef>
                <a:spcPts val="0"/>
              </a:spcBef>
              <a:tabLst>
                <a:tab pos="895350" algn="l"/>
              </a:tabLst>
            </a:pPr>
            <a:r>
              <a:rPr lang="en-GB" dirty="0"/>
              <a:t>assists consumers and provides mediation between consumers and traders</a:t>
            </a:r>
          </a:p>
          <a:p>
            <a:pPr marL="1619250" algn="just">
              <a:lnSpc>
                <a:spcPct val="100000"/>
              </a:lnSpc>
              <a:spcBef>
                <a:spcPts val="0"/>
              </a:spcBef>
              <a:tabLst>
                <a:tab pos="895350" algn="l"/>
              </a:tabLst>
            </a:pPr>
            <a:endParaRPr lang="en-GB" sz="800" dirty="0"/>
          </a:p>
          <a:p>
            <a:pPr marL="1238250" indent="-342900" algn="just">
              <a:lnSpc>
                <a:spcPct val="100000"/>
              </a:lnSpc>
              <a:spcBef>
                <a:spcPts val="0"/>
              </a:spcBef>
              <a:buFont typeface="Arial" panose="020B0604020202020204" pitchFamily="34" charset="0"/>
              <a:buChar char="•"/>
              <a:tabLst>
                <a:tab pos="895350" algn="l"/>
              </a:tabLst>
            </a:pPr>
            <a:r>
              <a:rPr lang="en-GB" dirty="0"/>
              <a:t>Enforcement Directorate</a:t>
            </a:r>
          </a:p>
          <a:p>
            <a:pPr marL="1619250" indent="-361950" algn="just">
              <a:lnSpc>
                <a:spcPct val="100000"/>
              </a:lnSpc>
              <a:spcBef>
                <a:spcPts val="0"/>
              </a:spcBef>
            </a:pPr>
            <a:r>
              <a:rPr lang="en-GB" dirty="0"/>
              <a:t>	ensures compliance to consumer protection legislation</a:t>
            </a:r>
          </a:p>
        </p:txBody>
      </p:sp>
    </p:spTree>
    <p:extLst>
      <p:ext uri="{BB962C8B-B14F-4D97-AF65-F5344CB8AC3E}">
        <p14:creationId xmlns:p14="http://schemas.microsoft.com/office/powerpoint/2010/main" xmlns="" val="125059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7" name="Content Placeholder 2"/>
          <p:cNvSpPr txBox="1">
            <a:spLocks/>
          </p:cNvSpPr>
          <p:nvPr/>
        </p:nvSpPr>
        <p:spPr>
          <a:xfrm>
            <a:off x="0" y="2142645"/>
            <a:ext cx="11450640" cy="416242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790575" indent="-342900" algn="l">
              <a:lnSpc>
                <a:spcPct val="110000"/>
              </a:lnSpc>
              <a:spcBef>
                <a:spcPts val="0"/>
              </a:spcBef>
              <a:buFont typeface="Arial" panose="020B0604020202020204" pitchFamily="34" charset="0"/>
              <a:buChar char="•"/>
              <a:tabLst>
                <a:tab pos="895350" algn="l"/>
              </a:tabLst>
            </a:pPr>
            <a:r>
              <a:rPr lang="en-GB" dirty="0"/>
              <a:t>The </a:t>
            </a:r>
            <a:r>
              <a:rPr lang="en-GB" dirty="0" smtClean="0"/>
              <a:t>‘</a:t>
            </a:r>
            <a:r>
              <a:rPr lang="en-GB" dirty="0" err="1" smtClean="0"/>
              <a:t>Konsumatur</a:t>
            </a:r>
            <a:r>
              <a:rPr lang="en-GB" dirty="0" smtClean="0"/>
              <a:t>’ </a:t>
            </a:r>
            <a:r>
              <a:rPr lang="en-GB" dirty="0"/>
              <a:t>App</a:t>
            </a:r>
          </a:p>
          <a:p>
            <a:pPr marL="447675" algn="l">
              <a:lnSpc>
                <a:spcPct val="110000"/>
              </a:lnSpc>
              <a:spcBef>
                <a:spcPts val="0"/>
              </a:spcBef>
              <a:tabLst>
                <a:tab pos="895350" algn="l"/>
              </a:tabLst>
            </a:pPr>
            <a:endParaRPr lang="en-GB" sz="600" dirty="0"/>
          </a:p>
          <a:p>
            <a:pPr marL="790575" indent="-342900" algn="l">
              <a:lnSpc>
                <a:spcPct val="110000"/>
              </a:lnSpc>
              <a:spcBef>
                <a:spcPts val="0"/>
              </a:spcBef>
              <a:buFont typeface="Arial" panose="020B0604020202020204" pitchFamily="34" charset="0"/>
              <a:buChar char="•"/>
              <a:tabLst>
                <a:tab pos="895350" algn="l"/>
              </a:tabLst>
            </a:pPr>
            <a:r>
              <a:rPr lang="en-GB" dirty="0"/>
              <a:t>Service with a Smile Award</a:t>
            </a:r>
          </a:p>
          <a:p>
            <a:pPr marL="447675" algn="l">
              <a:lnSpc>
                <a:spcPct val="110000"/>
              </a:lnSpc>
              <a:spcBef>
                <a:spcPts val="0"/>
              </a:spcBef>
              <a:tabLst>
                <a:tab pos="895350" algn="l"/>
              </a:tabLst>
            </a:pPr>
            <a:endParaRPr lang="en-GB" sz="600" dirty="0"/>
          </a:p>
          <a:p>
            <a:pPr marL="808038" indent="-360363" algn="l">
              <a:lnSpc>
                <a:spcPct val="100000"/>
              </a:lnSpc>
              <a:spcBef>
                <a:spcPts val="0"/>
              </a:spcBef>
              <a:buFont typeface="Arial" panose="020B0604020202020204" pitchFamily="34" charset="0"/>
              <a:buChar char="•"/>
              <a:tabLst>
                <a:tab pos="895350" algn="l"/>
              </a:tabLst>
            </a:pPr>
            <a:r>
              <a:rPr lang="en-GB" dirty="0"/>
              <a:t>Talks, articles and programmes focusing on online </a:t>
            </a:r>
            <a:r>
              <a:rPr lang="en-GB" dirty="0" smtClean="0"/>
              <a:t>shopping and on</a:t>
            </a:r>
          </a:p>
          <a:p>
            <a:pPr marL="808038" indent="-360363" algn="l">
              <a:lnSpc>
                <a:spcPct val="100000"/>
              </a:lnSpc>
              <a:spcBef>
                <a:spcPts val="0"/>
              </a:spcBef>
              <a:tabLst>
                <a:tab pos="895350" algn="l"/>
              </a:tabLst>
            </a:pPr>
            <a:r>
              <a:rPr lang="en-GB" dirty="0"/>
              <a:t>	</a:t>
            </a:r>
            <a:r>
              <a:rPr lang="en-GB" dirty="0" smtClean="0"/>
              <a:t>how consumers can safeguard their financial interests</a:t>
            </a:r>
            <a:endParaRPr lang="en-GB" dirty="0"/>
          </a:p>
          <a:p>
            <a:pPr marL="790575" indent="-342900" algn="l">
              <a:spcBef>
                <a:spcPts val="0"/>
              </a:spcBef>
              <a:tabLst>
                <a:tab pos="895350" algn="l"/>
              </a:tabLst>
            </a:pPr>
            <a:endParaRPr lang="en-GB" sz="1050" dirty="0"/>
          </a:p>
          <a:p>
            <a:pPr marL="790575" indent="-342900" algn="l">
              <a:spcBef>
                <a:spcPts val="0"/>
              </a:spcBef>
              <a:buFont typeface="Arial" panose="020B0604020202020204" pitchFamily="34" charset="0"/>
              <a:buChar char="•"/>
              <a:tabLst>
                <a:tab pos="895350" algn="l"/>
              </a:tabLst>
            </a:pPr>
            <a:r>
              <a:rPr lang="en-GB" dirty="0"/>
              <a:t>Addresses complaints emanating from online shopping by Maltese </a:t>
            </a:r>
          </a:p>
          <a:p>
            <a:pPr marL="790575" indent="-342900" algn="l">
              <a:spcBef>
                <a:spcPts val="0"/>
              </a:spcBef>
              <a:tabLst>
                <a:tab pos="895350" algn="l"/>
              </a:tabLst>
            </a:pPr>
            <a:r>
              <a:rPr lang="en-GB" dirty="0"/>
              <a:t>	residents </a:t>
            </a:r>
            <a:r>
              <a:rPr lang="en-GB" dirty="0" smtClean="0"/>
              <a:t> from local sellers and </a:t>
            </a:r>
            <a:r>
              <a:rPr lang="en-GB" dirty="0"/>
              <a:t>complaints received through the online dispute resolution platform</a:t>
            </a:r>
          </a:p>
          <a:p>
            <a:pPr marL="790575" indent="-342900" algn="l">
              <a:buFont typeface="Arial" panose="020B0604020202020204" pitchFamily="34" charset="0"/>
              <a:buChar char="•"/>
            </a:pPr>
            <a:r>
              <a:rPr lang="en-GB" dirty="0"/>
              <a:t>Carries out enforcement actions relative to online shopping for both tangible goods and services</a:t>
            </a:r>
          </a:p>
          <a:p>
            <a:pPr marL="790575" indent="-342900" algn="l">
              <a:buFont typeface="Arial" panose="020B0604020202020204" pitchFamily="34" charset="0"/>
              <a:buChar char="•"/>
            </a:pPr>
            <a:r>
              <a:rPr lang="en-GB" dirty="0"/>
              <a:t>Participates fully in the Consumer Protection Cooperation Network </a:t>
            </a:r>
          </a:p>
        </p:txBody>
      </p:sp>
      <p:sp>
        <p:nvSpPr>
          <p:cNvPr id="8" name="Title 1"/>
          <p:cNvSpPr txBox="1">
            <a:spLocks/>
          </p:cNvSpPr>
          <p:nvPr/>
        </p:nvSpPr>
        <p:spPr>
          <a:xfrm>
            <a:off x="379410" y="428625"/>
            <a:ext cx="10018713" cy="14001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dirty="0"/>
              <a:t>Our role in the digital world</a:t>
            </a:r>
          </a:p>
        </p:txBody>
      </p:sp>
      <p:pic>
        <p:nvPicPr>
          <p:cNvPr id="9" name="Picture 2" descr="https://cdn-attachments.timesofmalta.com/consumer-affairs_02_0_temp-1433060797-556ac5bd-620x348.jpg"/>
          <p:cNvPicPr>
            <a:picLocks noChangeAspect="1" noChangeArrowheads="1"/>
          </p:cNvPicPr>
          <p:nvPr/>
        </p:nvPicPr>
        <p:blipFill rotWithShape="1">
          <a:blip r:embed="rId4">
            <a:extLst>
              <a:ext uri="{28A0092B-C50C-407E-A947-70E740481C1C}">
                <a14:useLocalDpi xmlns:a14="http://schemas.microsoft.com/office/drawing/2010/main" xmlns="" val="0"/>
              </a:ext>
            </a:extLst>
          </a:blip>
          <a:srcRect l="2365" t="22270" r="62957" b="33909"/>
          <a:stretch/>
        </p:blipFill>
        <p:spPr bwMode="auto">
          <a:xfrm>
            <a:off x="6097525" y="1794085"/>
            <a:ext cx="1445598" cy="1025366"/>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9"/>
          <p:cNvPicPr/>
          <p:nvPr/>
        </p:nvPicPr>
        <p:blipFill rotWithShape="1">
          <a:blip r:embed="rId5"/>
          <a:srcRect l="30711" t="29545" r="55994" b="36419"/>
          <a:stretch/>
        </p:blipFill>
        <p:spPr bwMode="auto">
          <a:xfrm>
            <a:off x="9145236" y="1071299"/>
            <a:ext cx="2031637" cy="2749868"/>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2347615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Title 1"/>
          <p:cNvSpPr txBox="1">
            <a:spLocks/>
          </p:cNvSpPr>
          <p:nvPr/>
        </p:nvSpPr>
        <p:spPr>
          <a:xfrm>
            <a:off x="134112" y="142875"/>
            <a:ext cx="11926826" cy="17525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800" dirty="0"/>
              <a:t>The Consumer Protection Cooperation Network</a:t>
            </a:r>
          </a:p>
        </p:txBody>
      </p:sp>
      <p:sp>
        <p:nvSpPr>
          <p:cNvPr id="5" name="Content Placeholder 2"/>
          <p:cNvSpPr txBox="1">
            <a:spLocks/>
          </p:cNvSpPr>
          <p:nvPr/>
        </p:nvSpPr>
        <p:spPr>
          <a:xfrm>
            <a:off x="346753" y="1895474"/>
            <a:ext cx="11069640" cy="530542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endParaRPr lang="en-GB" dirty="0"/>
          </a:p>
          <a:p>
            <a:pPr marL="342900" indent="-342900" algn="just">
              <a:buFont typeface="Arial" panose="020B0604020202020204" pitchFamily="34" charset="0"/>
              <a:buChar char="•"/>
            </a:pPr>
            <a:r>
              <a:rPr lang="en-GB" dirty="0"/>
              <a:t>Regulation (EC) No 2006/2004 on consumer protection cooperation lays down a cooperation framework to allow national authorities in the EU to jointly address breaches of consumer rules when the trader and the consumer are established in different countries </a:t>
            </a:r>
          </a:p>
          <a:p>
            <a:pPr marL="342900" indent="-342900" algn="just">
              <a:buFont typeface="Arial" panose="020B0604020202020204" pitchFamily="34" charset="0"/>
              <a:buChar char="•"/>
            </a:pPr>
            <a:r>
              <a:rPr lang="en-GB" dirty="0"/>
              <a:t>The national authorities form a European enforcement network called the "CPC Network"</a:t>
            </a:r>
          </a:p>
          <a:p>
            <a:pPr marL="342900" indent="-342900" algn="just">
              <a:buFont typeface="Arial" panose="020B0604020202020204" pitchFamily="34" charset="0"/>
              <a:buChar char="•"/>
            </a:pPr>
            <a:r>
              <a:rPr lang="en-GB" dirty="0"/>
              <a:t>The European Commission coordinates the cooperation between the authorities to ensure that consumer rights legislation is applied and enforced in a consistent manner across the Single Market </a:t>
            </a:r>
          </a:p>
          <a:p>
            <a:endParaRPr lang="mt-MT" sz="3400" dirty="0"/>
          </a:p>
          <a:p>
            <a:endParaRPr lang="en-GB" dirty="0"/>
          </a:p>
        </p:txBody>
      </p:sp>
    </p:spTree>
    <p:extLst>
      <p:ext uri="{BB962C8B-B14F-4D97-AF65-F5344CB8AC3E}">
        <p14:creationId xmlns:p14="http://schemas.microsoft.com/office/powerpoint/2010/main" xmlns="" val="238999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050" y="0"/>
            <a:ext cx="12195050" cy="6858000"/>
          </a:xfrm>
          <a:prstGeom prst="rect">
            <a:avLst/>
          </a:prstGeom>
        </p:spPr>
      </p:pic>
      <p:sp>
        <p:nvSpPr>
          <p:cNvPr id="2" name="Rectangle 1"/>
          <p:cNvSpPr/>
          <p:nvPr/>
        </p:nvSpPr>
        <p:spPr>
          <a:xfrm>
            <a:off x="356979" y="880616"/>
            <a:ext cx="6073329" cy="707886"/>
          </a:xfrm>
          <a:prstGeom prst="rect">
            <a:avLst/>
          </a:prstGeom>
        </p:spPr>
        <p:txBody>
          <a:bodyPr wrap="none">
            <a:spAutoFit/>
          </a:bodyPr>
          <a:lstStyle/>
          <a:p>
            <a:r>
              <a:rPr lang="en-GB" sz="4000" dirty="0">
                <a:latin typeface="+mj-lt"/>
              </a:rPr>
              <a:t>How the CPC Network works</a:t>
            </a:r>
          </a:p>
        </p:txBody>
      </p:sp>
      <p:sp>
        <p:nvSpPr>
          <p:cNvPr id="5" name="Content Placeholder 2"/>
          <p:cNvSpPr txBox="1">
            <a:spLocks/>
          </p:cNvSpPr>
          <p:nvPr/>
        </p:nvSpPr>
        <p:spPr>
          <a:xfrm>
            <a:off x="274635" y="1780161"/>
            <a:ext cx="11231565" cy="433355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lgn="just">
              <a:buFont typeface="Arial" panose="020B0604020202020204" pitchFamily="34" charset="0"/>
              <a:buChar char="•"/>
            </a:pPr>
            <a:r>
              <a:rPr lang="en-GB" dirty="0"/>
              <a:t>The Consumer Protection Cooperation Regulation sets a list of minimum powers to ensure a smooth cooperation </a:t>
            </a:r>
          </a:p>
          <a:p>
            <a:pPr marL="342900" indent="-342900" algn="just">
              <a:buFont typeface="Arial" panose="020B0604020202020204" pitchFamily="34" charset="0"/>
              <a:buChar char="•"/>
            </a:pPr>
            <a:r>
              <a:rPr lang="en-GB" dirty="0"/>
              <a:t>Any authority in a country where consumers' rights are being violated can ask its counterpart in the country where the trader is based to take action to stop this breach of law</a:t>
            </a:r>
          </a:p>
          <a:p>
            <a:pPr marL="342900" indent="-342900" algn="just">
              <a:buFont typeface="Arial" panose="020B0604020202020204" pitchFamily="34" charset="0"/>
              <a:buChar char="•"/>
            </a:pPr>
            <a:r>
              <a:rPr lang="en-GB" dirty="0"/>
              <a:t>The </a:t>
            </a:r>
            <a:r>
              <a:rPr lang="en-GB" dirty="0" smtClean="0"/>
              <a:t>CPCS is </a:t>
            </a:r>
            <a:r>
              <a:rPr lang="en-GB" dirty="0"/>
              <a:t>the IT Tool established to facilitate cooperation and to provide a structured and secure communication channel for the exchange of information between public enforcement authorities </a:t>
            </a:r>
          </a:p>
          <a:p>
            <a:pPr marL="342900" indent="-342900" algn="just">
              <a:buFont typeface="Arial" panose="020B0604020202020204" pitchFamily="34" charset="0"/>
              <a:buChar char="•"/>
            </a:pPr>
            <a:r>
              <a:rPr lang="en-GB" dirty="0"/>
              <a:t>Authorities can also alert each other </a:t>
            </a:r>
            <a:r>
              <a:rPr lang="en-GB" dirty="0" smtClean="0"/>
              <a:t>about </a:t>
            </a:r>
            <a:r>
              <a:rPr lang="en-GB" dirty="0"/>
              <a:t>malpractices that could spread to other countries</a:t>
            </a:r>
          </a:p>
          <a:p>
            <a:pPr marL="342900" indent="-342900" algn="just">
              <a:buFont typeface="Arial" panose="020B0604020202020204" pitchFamily="34" charset="0"/>
              <a:buChar char="•"/>
            </a:pPr>
            <a:r>
              <a:rPr lang="en-GB" dirty="0"/>
              <a:t>Authorities, with the Commission's support, can also coordinate their </a:t>
            </a:r>
            <a:r>
              <a:rPr lang="en-GB" dirty="0" smtClean="0"/>
              <a:t>approach </a:t>
            </a:r>
            <a:r>
              <a:rPr lang="en-GB" dirty="0"/>
              <a:t>to applying consumer  protection law so as to tackle widespread infringements</a:t>
            </a:r>
          </a:p>
        </p:txBody>
      </p:sp>
    </p:spTree>
    <p:extLst>
      <p:ext uri="{BB962C8B-B14F-4D97-AF65-F5344CB8AC3E}">
        <p14:creationId xmlns:p14="http://schemas.microsoft.com/office/powerpoint/2010/main" xmlns="" val="2525540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8514639" cy="707886"/>
          </a:xfrm>
          <a:prstGeom prst="rect">
            <a:avLst/>
          </a:prstGeom>
        </p:spPr>
        <p:txBody>
          <a:bodyPr wrap="none">
            <a:spAutoFit/>
          </a:bodyPr>
          <a:lstStyle/>
          <a:p>
            <a:r>
              <a:rPr lang="en-GB" sz="4000" dirty="0">
                <a:latin typeface="+mj-lt"/>
              </a:rPr>
              <a:t>EU Wide Screening of websites (Sweeps)</a:t>
            </a:r>
          </a:p>
        </p:txBody>
      </p:sp>
      <p:sp>
        <p:nvSpPr>
          <p:cNvPr id="2" name="Rectangle 1"/>
          <p:cNvSpPr/>
          <p:nvPr/>
        </p:nvSpPr>
        <p:spPr>
          <a:xfrm>
            <a:off x="510363" y="2105248"/>
            <a:ext cx="11238614" cy="3046988"/>
          </a:xfrm>
          <a:prstGeom prst="rect">
            <a:avLst/>
          </a:prstGeom>
        </p:spPr>
        <p:txBody>
          <a:bodyPr wrap="square">
            <a:spAutoFit/>
          </a:bodyPr>
          <a:lstStyle/>
          <a:p>
            <a:pPr marL="342900" indent="-342900">
              <a:buFont typeface="Arial" panose="020B0604020202020204" pitchFamily="34" charset="0"/>
              <a:buChar char="•"/>
            </a:pPr>
            <a:r>
              <a:rPr lang="en-GB" sz="2400" dirty="0"/>
              <a:t>A ‘sweep’ is a set of checks carried out simultaneously by national enforcement authorities</a:t>
            </a:r>
            <a:r>
              <a:rPr lang="en-GB" sz="2400" b="1" dirty="0"/>
              <a:t> </a:t>
            </a:r>
            <a:r>
              <a:rPr lang="en-GB" sz="2400" dirty="0"/>
              <a:t>to identify breaches of EU consumer law in a particular sector</a:t>
            </a:r>
            <a:br>
              <a:rPr lang="en-GB" sz="2400" dirty="0"/>
            </a:br>
            <a:endParaRPr lang="en-GB" sz="2400" dirty="0"/>
          </a:p>
          <a:p>
            <a:pPr marL="342900" indent="-342900">
              <a:buFont typeface="Arial" panose="020B0604020202020204" pitchFamily="34" charset="0"/>
              <a:buChar char="•"/>
            </a:pPr>
            <a:r>
              <a:rPr lang="en-GB" sz="2400" dirty="0"/>
              <a:t>Sweeps operate in a two-step action process, comprising of a coordinated sweep action and the enforcement phase</a:t>
            </a:r>
          </a:p>
          <a:p>
            <a:pPr marL="342900" indent="-342900" algn="just">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In the enforcement phase, the authorities ask the traders concerned to take corrective action</a:t>
            </a:r>
            <a:endParaRPr lang="en-GB" sz="2400" i="0" dirty="0">
              <a:effectLst/>
            </a:endParaRPr>
          </a:p>
        </p:txBody>
      </p:sp>
    </p:spTree>
    <p:extLst>
      <p:ext uri="{BB962C8B-B14F-4D97-AF65-F5344CB8AC3E}">
        <p14:creationId xmlns:p14="http://schemas.microsoft.com/office/powerpoint/2010/main" xmlns="" val="63147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2809615" cy="707886"/>
          </a:xfrm>
          <a:prstGeom prst="rect">
            <a:avLst/>
          </a:prstGeom>
        </p:spPr>
        <p:txBody>
          <a:bodyPr wrap="none">
            <a:spAutoFit/>
          </a:bodyPr>
          <a:lstStyle/>
          <a:p>
            <a:r>
              <a:rPr lang="en-GB" sz="4000" dirty="0">
                <a:latin typeface="+mj-lt"/>
              </a:rPr>
              <a:t>2014 Sweep </a:t>
            </a:r>
          </a:p>
        </p:txBody>
      </p:sp>
      <p:sp>
        <p:nvSpPr>
          <p:cNvPr id="2" name="Rectangle 1"/>
          <p:cNvSpPr/>
          <p:nvPr/>
        </p:nvSpPr>
        <p:spPr>
          <a:xfrm>
            <a:off x="510363" y="2105248"/>
            <a:ext cx="11238614" cy="4555093"/>
          </a:xfrm>
          <a:prstGeom prst="rect">
            <a:avLst/>
          </a:prstGeom>
        </p:spPr>
        <p:txBody>
          <a:bodyPr wrap="square">
            <a:spAutoFit/>
          </a:bodyPr>
          <a:lstStyle/>
          <a:p>
            <a:pPr marL="342900" indent="-342900">
              <a:buFont typeface="Arial" panose="020B0604020202020204" pitchFamily="34" charset="0"/>
              <a:buChar char="•"/>
            </a:pPr>
            <a:r>
              <a:rPr lang="en-GB" sz="2400" dirty="0"/>
              <a:t>Commercial and Legal Guarantees </a:t>
            </a:r>
          </a:p>
          <a:p>
            <a:pPr marL="361950"/>
            <a:endParaRPr lang="en-GB" sz="800" dirty="0"/>
          </a:p>
          <a:p>
            <a:pPr marL="361950"/>
            <a:endParaRPr lang="en-GB" sz="1000" dirty="0"/>
          </a:p>
          <a:p>
            <a:pPr marL="361950"/>
            <a:r>
              <a:rPr lang="en-GB" sz="2400" dirty="0"/>
              <a:t>437 websites selling electronic goods were checked out of which 235 were found to be infringing EU Consumer law   </a:t>
            </a:r>
            <a:endParaRPr lang="en-GB" sz="2400" i="1" dirty="0"/>
          </a:p>
          <a:p>
            <a:pPr marL="361950"/>
            <a:endParaRPr lang="en-GB" sz="2400" dirty="0"/>
          </a:p>
          <a:p>
            <a:pPr marL="361950"/>
            <a:r>
              <a:rPr lang="en-GB" sz="2400" dirty="0"/>
              <a:t>Main issues identified:</a:t>
            </a:r>
          </a:p>
          <a:p>
            <a:pPr marL="361950"/>
            <a:endParaRPr lang="en-GB" sz="800" dirty="0"/>
          </a:p>
          <a:p>
            <a:pPr marL="989013" indent="-342900">
              <a:buSzPct val="55000"/>
              <a:buFont typeface="Arial" panose="020B0604020202020204" pitchFamily="34" charset="0"/>
              <a:buChar char="•"/>
            </a:pPr>
            <a:r>
              <a:rPr lang="en-GB" sz="2400" dirty="0"/>
              <a:t>insufficient information about the legal guarantee</a:t>
            </a:r>
          </a:p>
          <a:p>
            <a:pPr marL="989013" indent="-342900">
              <a:buSzPct val="55000"/>
              <a:buFont typeface="Arial" panose="020B0604020202020204" pitchFamily="34" charset="0"/>
              <a:buChar char="•"/>
            </a:pPr>
            <a:r>
              <a:rPr lang="en-GB" sz="2400" dirty="0"/>
              <a:t>lack of accessibility or transparency of conditions of the commercial guarantee</a:t>
            </a:r>
            <a:endParaRPr lang="en-GB" sz="2400" i="1" dirty="0"/>
          </a:p>
          <a:p>
            <a:pPr algn="just"/>
            <a:endParaRPr lang="en-GB" sz="2400" dirty="0"/>
          </a:p>
          <a:p>
            <a:pPr algn="just"/>
            <a:endParaRPr lang="en-GB" sz="2400" dirty="0"/>
          </a:p>
          <a:p>
            <a:pPr algn="just"/>
            <a:endParaRPr lang="en-GB" sz="2400" dirty="0"/>
          </a:p>
          <a:p>
            <a:pPr algn="just"/>
            <a:endParaRPr lang="en-GB" sz="2400" dirty="0"/>
          </a:p>
        </p:txBody>
      </p:sp>
    </p:spTree>
    <p:extLst>
      <p:ext uri="{BB962C8B-B14F-4D97-AF65-F5344CB8AC3E}">
        <p14:creationId xmlns:p14="http://schemas.microsoft.com/office/powerpoint/2010/main" xmlns="" val="1449315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2809615" cy="707886"/>
          </a:xfrm>
          <a:prstGeom prst="rect">
            <a:avLst/>
          </a:prstGeom>
        </p:spPr>
        <p:txBody>
          <a:bodyPr wrap="none">
            <a:spAutoFit/>
          </a:bodyPr>
          <a:lstStyle/>
          <a:p>
            <a:r>
              <a:rPr lang="en-GB" sz="4000" dirty="0">
                <a:latin typeface="+mj-lt"/>
              </a:rPr>
              <a:t>2015 Sweep </a:t>
            </a:r>
          </a:p>
        </p:txBody>
      </p:sp>
      <p:sp>
        <p:nvSpPr>
          <p:cNvPr id="2" name="Rectangle 1"/>
          <p:cNvSpPr/>
          <p:nvPr/>
        </p:nvSpPr>
        <p:spPr>
          <a:xfrm>
            <a:off x="510363" y="2105248"/>
            <a:ext cx="11238614" cy="5386090"/>
          </a:xfrm>
          <a:prstGeom prst="rect">
            <a:avLst/>
          </a:prstGeom>
        </p:spPr>
        <p:txBody>
          <a:bodyPr wrap="square">
            <a:spAutoFit/>
          </a:bodyPr>
          <a:lstStyle/>
          <a:p>
            <a:pPr marL="342900" indent="-342900">
              <a:buFont typeface="Arial" panose="020B0604020202020204" pitchFamily="34" charset="0"/>
              <a:buChar char="•"/>
            </a:pPr>
            <a:r>
              <a:rPr lang="en-GB" sz="2400" dirty="0"/>
              <a:t>Pre-contractual information as regulated by the Consumer Rights Directive </a:t>
            </a:r>
          </a:p>
          <a:p>
            <a:pPr marL="361950"/>
            <a:endParaRPr lang="en-GB" sz="800" dirty="0"/>
          </a:p>
          <a:p>
            <a:pPr marL="361950"/>
            <a:r>
              <a:rPr lang="en-GB" sz="2400" dirty="0"/>
              <a:t>743 websites were checked and irregularities were confirmed in 436 cases. The majority of these cases were corrected. </a:t>
            </a:r>
          </a:p>
          <a:p>
            <a:pPr algn="just"/>
            <a:endParaRPr lang="en-GB" sz="800" dirty="0"/>
          </a:p>
          <a:p>
            <a:pPr algn="just"/>
            <a:endParaRPr lang="en-GB" sz="800" dirty="0"/>
          </a:p>
          <a:p>
            <a:pPr marL="361950"/>
            <a:r>
              <a:rPr lang="en-GB" sz="2400" dirty="0"/>
              <a:t>Main issues identified:</a:t>
            </a:r>
          </a:p>
          <a:p>
            <a:pPr marL="361950"/>
            <a:endParaRPr lang="en-GB" sz="800" dirty="0"/>
          </a:p>
          <a:p>
            <a:pPr marL="989013" indent="-342900">
              <a:buSzPct val="55000"/>
              <a:buFont typeface="Arial" panose="020B0604020202020204" pitchFamily="34" charset="0"/>
              <a:buChar char="•"/>
            </a:pPr>
            <a:r>
              <a:rPr lang="en-GB" sz="2400" dirty="0"/>
              <a:t>poor information on the right to withdraw from a transaction</a:t>
            </a:r>
          </a:p>
          <a:p>
            <a:pPr marL="989013" indent="-342900">
              <a:buSzPct val="55000"/>
              <a:buFont typeface="Arial" panose="020B0604020202020204" pitchFamily="34" charset="0"/>
              <a:buChar char="•"/>
            </a:pPr>
            <a:r>
              <a:rPr lang="en-GB" sz="2400" dirty="0"/>
              <a:t>incomplete or unclear details about the trader</a:t>
            </a:r>
          </a:p>
          <a:p>
            <a:pPr marL="989013" indent="-342900">
              <a:buSzPct val="55000"/>
              <a:buFont typeface="Arial" panose="020B0604020202020204" pitchFamily="34" charset="0"/>
              <a:buChar char="•"/>
            </a:pPr>
            <a:r>
              <a:rPr lang="en-GB" sz="2400" dirty="0"/>
              <a:t>failure to provide clear information of price or contract conditions</a:t>
            </a:r>
          </a:p>
          <a:p>
            <a:pPr marL="989013" indent="-342900">
              <a:buSzPct val="55000"/>
              <a:buFont typeface="Arial" panose="020B0604020202020204" pitchFamily="34" charset="0"/>
              <a:buChar char="•"/>
            </a:pPr>
            <a:r>
              <a:rPr lang="en-GB" sz="2400" dirty="0"/>
              <a:t>unclear information on product or service characteristics</a:t>
            </a:r>
          </a:p>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Tree>
    <p:extLst>
      <p:ext uri="{BB962C8B-B14F-4D97-AF65-F5344CB8AC3E}">
        <p14:creationId xmlns:p14="http://schemas.microsoft.com/office/powerpoint/2010/main" xmlns="" val="2627549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12195050" cy="6858000"/>
          </a:xfrm>
          <a:prstGeom prst="rect">
            <a:avLst/>
          </a:prstGeom>
        </p:spPr>
      </p:pic>
      <p:sp>
        <p:nvSpPr>
          <p:cNvPr id="3" name="Rectangle 2"/>
          <p:cNvSpPr/>
          <p:nvPr/>
        </p:nvSpPr>
        <p:spPr>
          <a:xfrm>
            <a:off x="510363" y="1050737"/>
            <a:ext cx="2809615" cy="707886"/>
          </a:xfrm>
          <a:prstGeom prst="rect">
            <a:avLst/>
          </a:prstGeom>
        </p:spPr>
        <p:txBody>
          <a:bodyPr wrap="none">
            <a:spAutoFit/>
          </a:bodyPr>
          <a:lstStyle/>
          <a:p>
            <a:r>
              <a:rPr lang="en-GB" sz="4000" dirty="0">
                <a:latin typeface="+mj-lt"/>
              </a:rPr>
              <a:t>2016 Sweep </a:t>
            </a:r>
          </a:p>
        </p:txBody>
      </p:sp>
      <p:sp>
        <p:nvSpPr>
          <p:cNvPr id="2" name="Rectangle 1"/>
          <p:cNvSpPr/>
          <p:nvPr/>
        </p:nvSpPr>
        <p:spPr>
          <a:xfrm>
            <a:off x="510363" y="2094615"/>
            <a:ext cx="11238614" cy="5632311"/>
          </a:xfrm>
          <a:prstGeom prst="rect">
            <a:avLst/>
          </a:prstGeom>
        </p:spPr>
        <p:txBody>
          <a:bodyPr wrap="square">
            <a:spAutoFit/>
          </a:bodyPr>
          <a:lstStyle/>
          <a:p>
            <a:pPr marL="342900" indent="-342900">
              <a:buFont typeface="Arial" panose="020B0604020202020204" pitchFamily="34" charset="0"/>
              <a:buChar char="•"/>
            </a:pPr>
            <a:r>
              <a:rPr lang="en-GB" sz="2400" dirty="0"/>
              <a:t>Screening of travel comparison and booking websites </a:t>
            </a:r>
          </a:p>
          <a:p>
            <a:pPr marL="342900" indent="-342900">
              <a:buFont typeface="Arial" panose="020B0604020202020204" pitchFamily="34" charset="0"/>
              <a:buChar char="•"/>
            </a:pPr>
            <a:endParaRPr lang="en-GB" sz="800" dirty="0"/>
          </a:p>
          <a:p>
            <a:pPr marL="361950"/>
            <a:r>
              <a:rPr lang="en-GB" sz="2400" dirty="0"/>
              <a:t>352 websites comparing offers and prices, mainly in the travel sector were checked.  117 were flagged for further investigations.  The majority of these cases were corrected and some are still ongoing.</a:t>
            </a:r>
          </a:p>
          <a:p>
            <a:pPr algn="just"/>
            <a:endParaRPr lang="en-GB" sz="800" dirty="0"/>
          </a:p>
          <a:p>
            <a:pPr marL="361950"/>
            <a:r>
              <a:rPr lang="en-GB" sz="2400" dirty="0"/>
              <a:t>Main issues identified:</a:t>
            </a:r>
          </a:p>
          <a:p>
            <a:pPr marL="361950"/>
            <a:endParaRPr lang="en-GB" sz="800" dirty="0"/>
          </a:p>
          <a:p>
            <a:pPr marL="989013" indent="-342900">
              <a:buSzPct val="55000"/>
              <a:buFont typeface="Arial" panose="020B0604020202020204" pitchFamily="34" charset="0"/>
              <a:buChar char="•"/>
            </a:pPr>
            <a:r>
              <a:rPr lang="en-GB" sz="2400" dirty="0"/>
              <a:t>irregularities related to the price and the way it was calculated and presented </a:t>
            </a:r>
          </a:p>
          <a:p>
            <a:pPr marL="989013" indent="-342900">
              <a:buSzPct val="55000"/>
              <a:buFont typeface="Arial" panose="020B0604020202020204" pitchFamily="34" charset="0"/>
              <a:buChar char="•"/>
            </a:pPr>
            <a:r>
              <a:rPr lang="en-GB" sz="2400" dirty="0"/>
              <a:t>limited information on the identity of the provider of the comparison tool</a:t>
            </a:r>
          </a:p>
          <a:p>
            <a:pPr marL="989013" indent="-342900">
              <a:buSzPct val="55000"/>
              <a:buFont typeface="Arial" panose="020B0604020202020204" pitchFamily="34" charset="0"/>
              <a:buChar char="•"/>
            </a:pPr>
            <a:r>
              <a:rPr lang="en-GB" sz="2400" dirty="0"/>
              <a:t>unclear or non-transparent information on the user review process</a:t>
            </a:r>
          </a:p>
          <a:p>
            <a:pPr marL="989013" indent="-342900">
              <a:buSzPct val="55000"/>
              <a:buFont typeface="Arial" panose="020B0604020202020204" pitchFamily="34" charset="0"/>
              <a:buChar char="•"/>
            </a:pPr>
            <a:r>
              <a:rPr lang="en-GB" sz="2400" dirty="0"/>
              <a:t>lack of information on the comparison criteria</a:t>
            </a:r>
          </a:p>
          <a:p>
            <a:pPr algn="just"/>
            <a:endParaRPr lang="en-GB" sz="2400" dirty="0"/>
          </a:p>
          <a:p>
            <a:pPr algn="just"/>
            <a:endParaRPr lang="en-GB" sz="2400" dirty="0"/>
          </a:p>
          <a:p>
            <a:pPr algn="just"/>
            <a:endParaRPr lang="en-GB" sz="2400" dirty="0"/>
          </a:p>
          <a:p>
            <a:pPr algn="just"/>
            <a:endParaRPr lang="en-GB" sz="2400" dirty="0"/>
          </a:p>
          <a:p>
            <a:pPr algn="just"/>
            <a:endParaRPr lang="en-GB" sz="2400" dirty="0"/>
          </a:p>
        </p:txBody>
      </p:sp>
    </p:spTree>
    <p:extLst>
      <p:ext uri="{BB962C8B-B14F-4D97-AF65-F5344CB8AC3E}">
        <p14:creationId xmlns:p14="http://schemas.microsoft.com/office/powerpoint/2010/main" xmlns="" val="1221871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789</Words>
  <Application>Microsoft Office PowerPoint</Application>
  <PresentationFormat>Custom</PresentationFormat>
  <Paragraphs>200</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Safeguarding Consumers in the Digital World</vt:lpstr>
      <vt:lpstr>Office for Consumer Affairs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Conrad</cp:lastModifiedBy>
  <cp:revision>62</cp:revision>
  <dcterms:created xsi:type="dcterms:W3CDTF">2018-03-09T10:38:31Z</dcterms:created>
  <dcterms:modified xsi:type="dcterms:W3CDTF">2018-04-12T14:13:02Z</dcterms:modified>
</cp:coreProperties>
</file>