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304" r:id="rId4"/>
    <p:sldId id="268" r:id="rId5"/>
    <p:sldId id="269" r:id="rId6"/>
    <p:sldId id="307" r:id="rId7"/>
    <p:sldId id="270" r:id="rId8"/>
    <p:sldId id="301" r:id="rId9"/>
    <p:sldId id="302" r:id="rId10"/>
    <p:sldId id="303" r:id="rId11"/>
    <p:sldId id="308" r:id="rId12"/>
    <p:sldId id="314" r:id="rId13"/>
    <p:sldId id="309" r:id="rId14"/>
    <p:sldId id="310" r:id="rId15"/>
    <p:sldId id="311" r:id="rId16"/>
    <p:sldId id="291" r:id="rId17"/>
    <p:sldId id="292" r:id="rId18"/>
    <p:sldId id="288" r:id="rId19"/>
    <p:sldId id="289" r:id="rId20"/>
    <p:sldId id="312" r:id="rId21"/>
    <p:sldId id="313" r:id="rId22"/>
    <p:sldId id="282" r:id="rId23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66C"/>
    <a:srgbClr val="004992"/>
    <a:srgbClr val="385D8A"/>
    <a:srgbClr val="004A92"/>
    <a:srgbClr val="1964A4"/>
    <a:srgbClr val="A1C518"/>
    <a:srgbClr val="8FC570"/>
    <a:srgbClr val="1CABA5"/>
    <a:srgbClr val="1CBAD6"/>
    <a:srgbClr val="0092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19" autoAdjust="0"/>
    <p:restoredTop sz="79361" autoAdjust="0"/>
  </p:normalViewPr>
  <p:slideViewPr>
    <p:cSldViewPr>
      <p:cViewPr>
        <p:scale>
          <a:sx n="75" d="100"/>
          <a:sy n="75" d="100"/>
        </p:scale>
        <p:origin x="-906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2467" y="82"/>
      </p:cViewPr>
      <p:guideLst>
        <p:guide orient="horz" pos="2160"/>
        <p:guide orient="horz" pos="2141"/>
        <p:guide pos="2880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</c:v>
                </c:pt>
              </c:strCache>
            </c:strRef>
          </c:tx>
          <c:dPt>
            <c:idx val="0"/>
            <c:explosion val="1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E-Commerce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35307</c:v>
                </c:pt>
                <c:pt idx="1">
                  <c:v>12350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91863517060409"/>
          <c:y val="0.91730019685039377"/>
          <c:w val="0.30449606299212617"/>
          <c:h val="6.394980314960631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7AF4-C0D0-43C2-8C62-293A1284E6F2}" type="datetimeFigureOut">
              <a:rPr lang="de-DE" smtClean="0"/>
              <a:pPr/>
              <a:t>12.04.2018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FF08-2204-45A2-9A82-7491583BE10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81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AEA58-10AA-4674-A50A-1A5AF706FF66}" type="datetimeFigureOut">
              <a:rPr lang="de-DE" smtClean="0"/>
              <a:pPr/>
              <a:t>12.04.2018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59E3-723D-4071-BA41-BCD78E4DD9B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34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517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8793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9131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1226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9864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4726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69263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>
              <a:solidFill>
                <a:srgbClr val="00366C"/>
              </a:solidFill>
            </a:endParaRP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91108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491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1286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7317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920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994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3550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2037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30000"/>
              </a:spcBef>
            </a:pPr>
            <a:endParaRPr lang="en-US" sz="1200" kern="1200" dirty="0" smtClean="0">
              <a:solidFill>
                <a:schemeClr val="bg2"/>
              </a:solidFill>
              <a:latin typeface="+mn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spcBef>
                <a:spcPct val="30000"/>
              </a:spcBef>
            </a:pPr>
            <a:endParaRPr lang="en-US" sz="1200" kern="1200" dirty="0" smtClean="0">
              <a:solidFill>
                <a:schemeClr val="bg2"/>
              </a:solidFill>
              <a:latin typeface="+mn-lt"/>
              <a:ea typeface="Open Sans" panose="020B0604020202020204" charset="0"/>
              <a:cs typeface="Open Sans" panose="020B060402020202020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2176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Network supports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enforcement authorities by providing evidence. As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example, in the car rental sector, the ECCs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documented the main problems consumers had in the car rental sector. This built up evidence that fed into the dialogue between the Consumer Protection Cooperation Network (CPC) and the 5 biggest car rental companies.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59E3-723D-4071-BA41-BCD78E4DD9B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0573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1131590"/>
            <a:ext cx="5184576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004A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TITLE OF </a:t>
            </a:r>
            <a:br>
              <a:rPr lang="de-DE" dirty="0" smtClean="0"/>
            </a:br>
            <a:r>
              <a:rPr lang="de-DE" dirty="0" smtClean="0"/>
              <a:t>THE PRESENTATION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2337419"/>
            <a:ext cx="4269651" cy="13144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4A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SUBTITLE</a:t>
            </a:r>
          </a:p>
        </p:txBody>
      </p:sp>
      <p:pic>
        <p:nvPicPr>
          <p:cNvPr id="11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15965"/>
            <a:ext cx="1628785" cy="497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303"/>
            <a:ext cx="4914305" cy="434361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2" y="4336521"/>
            <a:ext cx="1457143" cy="732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33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51520" y="206375"/>
            <a:ext cx="8435280" cy="5651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0" hasCustomPrompt="1"/>
          </p:nvPr>
        </p:nvSpPr>
        <p:spPr>
          <a:xfrm>
            <a:off x="1691940" y="1347614"/>
            <a:ext cx="5760119" cy="3595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Thema 1</a:t>
            </a:r>
          </a:p>
        </p:txBody>
      </p:sp>
      <p:sp>
        <p:nvSpPr>
          <p:cNvPr id="33" name="Inhaltsplatzhalter 32"/>
          <p:cNvSpPr>
            <a:spLocks noGrp="1"/>
          </p:cNvSpPr>
          <p:nvPr>
            <p:ph sz="quarter" idx="11" hasCustomPrompt="1"/>
          </p:nvPr>
        </p:nvSpPr>
        <p:spPr>
          <a:xfrm>
            <a:off x="1402978" y="1859735"/>
            <a:ext cx="217488" cy="215900"/>
          </a:xfrm>
          <a:prstGeom prst="rect">
            <a:avLst/>
          </a:prstGeom>
          <a:solidFill>
            <a:srgbClr val="7CCA59"/>
          </a:solidFill>
        </p:spPr>
        <p:txBody>
          <a:bodyPr/>
          <a:lstStyle>
            <a:lvl1pPr marL="0" indent="0">
              <a:buNone/>
              <a:defRPr sz="2200"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</a:t>
            </a:r>
          </a:p>
        </p:txBody>
      </p:sp>
      <p:sp>
        <p:nvSpPr>
          <p:cNvPr id="34" name="Inhaltsplatzhalter 32"/>
          <p:cNvSpPr>
            <a:spLocks noGrp="1"/>
          </p:cNvSpPr>
          <p:nvPr>
            <p:ph sz="quarter" idx="12" hasCustomPrompt="1"/>
          </p:nvPr>
        </p:nvSpPr>
        <p:spPr>
          <a:xfrm>
            <a:off x="1402978" y="1419622"/>
            <a:ext cx="217488" cy="215900"/>
          </a:xfrm>
          <a:prstGeom prst="rect">
            <a:avLst/>
          </a:prstGeom>
          <a:solidFill>
            <a:srgbClr val="90C90B"/>
          </a:solidFill>
        </p:spPr>
        <p:txBody>
          <a:bodyPr/>
          <a:lstStyle>
            <a:lvl1pPr marL="0" indent="0">
              <a:buNone/>
              <a:defRPr sz="2200"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</a:t>
            </a:r>
          </a:p>
        </p:txBody>
      </p:sp>
      <p:sp>
        <p:nvSpPr>
          <p:cNvPr id="35" name="Inhaltsplatzhalter 32"/>
          <p:cNvSpPr>
            <a:spLocks noGrp="1"/>
          </p:cNvSpPr>
          <p:nvPr>
            <p:ph sz="quarter" idx="13" hasCustomPrompt="1"/>
          </p:nvPr>
        </p:nvSpPr>
        <p:spPr>
          <a:xfrm>
            <a:off x="1402978" y="2299848"/>
            <a:ext cx="217488" cy="215900"/>
          </a:xfrm>
          <a:prstGeom prst="rect">
            <a:avLst/>
          </a:prstGeom>
          <a:solidFill>
            <a:srgbClr val="10CF9B"/>
          </a:solidFill>
        </p:spPr>
        <p:txBody>
          <a:bodyPr/>
          <a:lstStyle>
            <a:lvl1pPr marL="0" indent="0">
              <a:buNone/>
              <a:defRPr sz="2200"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</a:t>
            </a:r>
          </a:p>
        </p:txBody>
      </p:sp>
      <p:sp>
        <p:nvSpPr>
          <p:cNvPr id="36" name="Inhaltsplatzhalter 32"/>
          <p:cNvSpPr>
            <a:spLocks noGrp="1"/>
          </p:cNvSpPr>
          <p:nvPr>
            <p:ph sz="quarter" idx="14" hasCustomPrompt="1"/>
          </p:nvPr>
        </p:nvSpPr>
        <p:spPr>
          <a:xfrm>
            <a:off x="1402978" y="2739961"/>
            <a:ext cx="217488" cy="215900"/>
          </a:xfrm>
          <a:prstGeom prst="rect">
            <a:avLst/>
          </a:prstGeom>
          <a:solidFill>
            <a:srgbClr val="0BD0D9"/>
          </a:solidFill>
        </p:spPr>
        <p:txBody>
          <a:bodyPr/>
          <a:lstStyle>
            <a:lvl1pPr marL="0" indent="0">
              <a:buNone/>
              <a:defRPr sz="2200"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</a:t>
            </a:r>
          </a:p>
        </p:txBody>
      </p:sp>
      <p:sp>
        <p:nvSpPr>
          <p:cNvPr id="37" name="Inhaltsplatzhalter 32"/>
          <p:cNvSpPr>
            <a:spLocks noGrp="1"/>
          </p:cNvSpPr>
          <p:nvPr>
            <p:ph sz="quarter" idx="15" hasCustomPrompt="1"/>
          </p:nvPr>
        </p:nvSpPr>
        <p:spPr>
          <a:xfrm>
            <a:off x="1402978" y="3180074"/>
            <a:ext cx="217488" cy="215900"/>
          </a:xfrm>
          <a:prstGeom prst="rect">
            <a:avLst/>
          </a:prstGeom>
          <a:solidFill>
            <a:srgbClr val="009DD9"/>
          </a:solidFill>
        </p:spPr>
        <p:txBody>
          <a:bodyPr/>
          <a:lstStyle>
            <a:lvl1pPr marL="0" indent="0">
              <a:buNone/>
              <a:defRPr sz="2200"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</a:t>
            </a:r>
          </a:p>
        </p:txBody>
      </p:sp>
      <p:sp>
        <p:nvSpPr>
          <p:cNvPr id="38" name="Inhaltsplatzhalter 32"/>
          <p:cNvSpPr>
            <a:spLocks noGrp="1"/>
          </p:cNvSpPr>
          <p:nvPr>
            <p:ph sz="quarter" idx="16" hasCustomPrompt="1"/>
          </p:nvPr>
        </p:nvSpPr>
        <p:spPr>
          <a:xfrm>
            <a:off x="1402978" y="3620189"/>
            <a:ext cx="217488" cy="215900"/>
          </a:xfrm>
          <a:prstGeom prst="rect">
            <a:avLst/>
          </a:prstGeom>
          <a:solidFill>
            <a:srgbClr val="004A92"/>
          </a:solidFill>
        </p:spPr>
        <p:txBody>
          <a:bodyPr/>
          <a:lstStyle>
            <a:lvl1pPr marL="0" indent="0">
              <a:buNone/>
              <a:defRPr sz="2200"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 </a:t>
            </a:r>
          </a:p>
        </p:txBody>
      </p:sp>
      <p:sp>
        <p:nvSpPr>
          <p:cNvPr id="39" name="Inhaltsplatzhalter 19"/>
          <p:cNvSpPr>
            <a:spLocks noGrp="1"/>
          </p:cNvSpPr>
          <p:nvPr>
            <p:ph sz="quarter" idx="17" hasCustomPrompt="1"/>
          </p:nvPr>
        </p:nvSpPr>
        <p:spPr>
          <a:xfrm>
            <a:off x="1691680" y="1780183"/>
            <a:ext cx="5760119" cy="3595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Thema 2</a:t>
            </a:r>
          </a:p>
        </p:txBody>
      </p:sp>
      <p:sp>
        <p:nvSpPr>
          <p:cNvPr id="40" name="Inhaltsplatzhalter 19"/>
          <p:cNvSpPr>
            <a:spLocks noGrp="1"/>
          </p:cNvSpPr>
          <p:nvPr>
            <p:ph sz="quarter" idx="18" hasCustomPrompt="1"/>
          </p:nvPr>
        </p:nvSpPr>
        <p:spPr>
          <a:xfrm>
            <a:off x="1692201" y="2211710"/>
            <a:ext cx="5760119" cy="3595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Thema 3</a:t>
            </a:r>
          </a:p>
        </p:txBody>
      </p:sp>
      <p:sp>
        <p:nvSpPr>
          <p:cNvPr id="41" name="Inhaltsplatzhalter 19"/>
          <p:cNvSpPr>
            <a:spLocks noGrp="1"/>
          </p:cNvSpPr>
          <p:nvPr>
            <p:ph sz="quarter" idx="19" hasCustomPrompt="1"/>
          </p:nvPr>
        </p:nvSpPr>
        <p:spPr>
          <a:xfrm>
            <a:off x="1692201" y="2644279"/>
            <a:ext cx="5760119" cy="3595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Thema 4</a:t>
            </a:r>
          </a:p>
        </p:txBody>
      </p:sp>
      <p:sp>
        <p:nvSpPr>
          <p:cNvPr id="42" name="Inhaltsplatzhalter 19"/>
          <p:cNvSpPr>
            <a:spLocks noGrp="1"/>
          </p:cNvSpPr>
          <p:nvPr>
            <p:ph sz="quarter" idx="20" hasCustomPrompt="1"/>
          </p:nvPr>
        </p:nvSpPr>
        <p:spPr>
          <a:xfrm>
            <a:off x="1691680" y="3076327"/>
            <a:ext cx="5760119" cy="3595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Thema 5</a:t>
            </a:r>
          </a:p>
        </p:txBody>
      </p:sp>
      <p:sp>
        <p:nvSpPr>
          <p:cNvPr id="43" name="Inhaltsplatzhalter 19"/>
          <p:cNvSpPr>
            <a:spLocks noGrp="1"/>
          </p:cNvSpPr>
          <p:nvPr>
            <p:ph sz="quarter" idx="21" hasCustomPrompt="1"/>
          </p:nvPr>
        </p:nvSpPr>
        <p:spPr>
          <a:xfrm>
            <a:off x="1691680" y="3508375"/>
            <a:ext cx="5760119" cy="3595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Thema 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05" y="869847"/>
            <a:ext cx="406070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2595"/>
            <a:ext cx="1062086" cy="3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36" y="4588728"/>
            <a:ext cx="983910" cy="494778"/>
          </a:xfrm>
          <a:prstGeom prst="rect">
            <a:avLst/>
          </a:prstGeom>
        </p:spPr>
      </p:pic>
      <p:pic>
        <p:nvPicPr>
          <p:cNvPr id="23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6405"/>
            <a:ext cx="1062086" cy="3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79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2483768" y="1131590"/>
            <a:ext cx="4176464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05" y="869847"/>
            <a:ext cx="406070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9"/>
          <p:cNvSpPr>
            <a:spLocks noGrp="1"/>
          </p:cNvSpPr>
          <p:nvPr>
            <p:ph type="title" hasCustomPrompt="1"/>
          </p:nvPr>
        </p:nvSpPr>
        <p:spPr>
          <a:xfrm>
            <a:off x="179512" y="206375"/>
            <a:ext cx="8507288" cy="5651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48" y="4673475"/>
            <a:ext cx="841550" cy="4231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36" y="4588728"/>
            <a:ext cx="983910" cy="494778"/>
          </a:xfrm>
          <a:prstGeom prst="rect">
            <a:avLst/>
          </a:prstGeom>
        </p:spPr>
      </p:pic>
      <p:pic>
        <p:nvPicPr>
          <p:cNvPr id="11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6405"/>
            <a:ext cx="1062086" cy="3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908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 hasCustomPrompt="1"/>
          </p:nvPr>
        </p:nvSpPr>
        <p:spPr>
          <a:xfrm>
            <a:off x="179512" y="206375"/>
            <a:ext cx="8507288" cy="5651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05" y="869847"/>
            <a:ext cx="406070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180526" y="1059582"/>
            <a:ext cx="4176464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2" hasCustomPrompt="1"/>
          </p:nvPr>
        </p:nvSpPr>
        <p:spPr>
          <a:xfrm>
            <a:off x="4788024" y="1059582"/>
            <a:ext cx="4228815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48" y="4673475"/>
            <a:ext cx="841550" cy="4231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36" y="4588728"/>
            <a:ext cx="983910" cy="494778"/>
          </a:xfrm>
          <a:prstGeom prst="rect">
            <a:avLst/>
          </a:prstGeom>
        </p:spPr>
      </p:pic>
      <p:pic>
        <p:nvPicPr>
          <p:cNvPr id="12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6405"/>
            <a:ext cx="1062086" cy="3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831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 hasCustomPrompt="1"/>
          </p:nvPr>
        </p:nvSpPr>
        <p:spPr>
          <a:xfrm>
            <a:off x="179512" y="206375"/>
            <a:ext cx="8507288" cy="5651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05" y="869847"/>
            <a:ext cx="406070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6405"/>
            <a:ext cx="1062086" cy="3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48" y="4673475"/>
            <a:ext cx="841550" cy="4231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36" y="4588728"/>
            <a:ext cx="983910" cy="494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46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mp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2483768" y="1131590"/>
            <a:ext cx="4176464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de-DE" dirty="0" smtClean="0"/>
              <a:t>Text bearbeiten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05" y="869847"/>
            <a:ext cx="406070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9"/>
          <p:cNvSpPr>
            <a:spLocks noGrp="1"/>
          </p:cNvSpPr>
          <p:nvPr>
            <p:ph type="title" hasCustomPrompt="1"/>
          </p:nvPr>
        </p:nvSpPr>
        <p:spPr>
          <a:xfrm>
            <a:off x="179512" y="206375"/>
            <a:ext cx="8507288" cy="5651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9" name="Picture 2" descr="X:\ÖFFENTLICHKEITSARBEIT\PowerPoint\Muster\logos\logo COFUNDED\COFUNDED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12595"/>
            <a:ext cx="1062086" cy="32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48" y="4673475"/>
            <a:ext cx="841550" cy="423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08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528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2" r:id="rId3"/>
    <p:sldLayoutId id="2147483664" r:id="rId4"/>
    <p:sldLayoutId id="2147483663" r:id="rId5"/>
    <p:sldLayoutId id="214748366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c.europa.eu/od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noProof="1" smtClean="0">
                <a:solidFill>
                  <a:srgbClr val="00366C"/>
                </a:solidFill>
                <a:latin typeface="+mj-lt"/>
              </a:rPr>
              <a:t>The European Consumer Centres Network (ECC-Net)</a:t>
            </a:r>
            <a:endParaRPr lang="de-DE" noProof="1">
              <a:solidFill>
                <a:srgbClr val="00366C"/>
              </a:solidFill>
              <a:latin typeface="+mj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409427"/>
            <a:ext cx="4896544" cy="1314451"/>
          </a:xfrm>
        </p:spPr>
        <p:txBody>
          <a:bodyPr/>
          <a:lstStyle/>
          <a:p>
            <a:r>
              <a:rPr lang="de-DE" sz="2400" noProof="1" smtClean="0">
                <a:solidFill>
                  <a:srgbClr val="00366C"/>
                </a:solidFill>
                <a:latin typeface="+mj-lt"/>
              </a:rPr>
              <a:t>Consumer Information and Redress: The role of the ECCs</a:t>
            </a:r>
            <a:endParaRPr lang="de-DE" sz="2400" noProof="1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395536" y="4180932"/>
            <a:ext cx="3168005" cy="3350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1" smtClean="0">
                <a:solidFill>
                  <a:sysClr val="window" lastClr="FFFFFF">
                    <a:lumMod val="65000"/>
                  </a:sysClr>
                </a:solidFill>
                <a:latin typeface="+mj-lt"/>
              </a:rPr>
              <a:t>Dr. Phyllis Bezzina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1" smtClean="0">
                <a:solidFill>
                  <a:sysClr val="window" lastClr="FFFFFF">
                    <a:lumMod val="65000"/>
                  </a:sysClr>
                </a:solidFill>
                <a:latin typeface="+mj-lt"/>
              </a:rPr>
              <a:t>15.03.2018</a:t>
            </a:r>
            <a:endParaRPr kumimoji="0" lang="de-DE" sz="1600" b="0" i="0" u="none" strike="noStrike" kern="1200" cap="none" spc="0" normalizeH="0" noProof="1" smtClean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aseline="0" noProof="1" smtClean="0">
              <a:solidFill>
                <a:sysClr val="window" lastClr="FFFFFF">
                  <a:lumMod val="65000"/>
                </a:sys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noProof="1" smtClean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1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de-DE" sz="1600" b="0" i="0" u="none" strike="noStrike" kern="1200" cap="none" spc="0" normalizeH="0" baseline="0" noProof="1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ECC Net in enforcement of legislation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105958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 smtClean="0"/>
              <a:t>The Network supports enforcement authorities by providing evidence. </a:t>
            </a:r>
          </a:p>
          <a:p>
            <a:pPr lvl="0">
              <a:defRPr/>
            </a:pPr>
            <a:endParaRPr lang="en-GB" dirty="0" smtClean="0"/>
          </a:p>
          <a:p>
            <a:pPr lvl="0">
              <a:defRPr/>
            </a:pPr>
            <a:r>
              <a:rPr lang="en-GB" dirty="0" smtClean="0"/>
              <a:t>	Example - Car Rental Sector: Dialogue </a:t>
            </a:r>
            <a:r>
              <a:rPr lang="en-GB" dirty="0"/>
              <a:t>between </a:t>
            </a:r>
            <a:r>
              <a:rPr lang="en-GB" dirty="0" smtClean="0"/>
              <a:t>CPC-Net </a:t>
            </a:r>
            <a:r>
              <a:rPr lang="en-GB" dirty="0"/>
              <a:t>and the 5 biggest </a:t>
            </a:r>
            <a:r>
              <a:rPr lang="en-GB" dirty="0" smtClean="0"/>
              <a:t>	car </a:t>
            </a:r>
            <a:r>
              <a:rPr lang="en-GB" dirty="0"/>
              <a:t>rental </a:t>
            </a:r>
            <a:r>
              <a:rPr lang="en-GB" dirty="0" smtClean="0"/>
              <a:t>companies in 2015.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r>
              <a:rPr lang="en-GB" dirty="0" smtClean="0"/>
              <a:t>	The ECCs documented the main problems consumers had in the car rental 	sector. </a:t>
            </a:r>
            <a:r>
              <a:rPr lang="en-GB" dirty="0"/>
              <a:t>This built up </a:t>
            </a:r>
            <a:r>
              <a:rPr lang="en-GB" dirty="0" smtClean="0"/>
              <a:t>the evidence </a:t>
            </a:r>
            <a:r>
              <a:rPr lang="en-GB" dirty="0"/>
              <a:t>that fed into the </a:t>
            </a:r>
            <a:r>
              <a:rPr lang="en-GB" dirty="0" smtClean="0"/>
              <a:t>initiative. </a:t>
            </a:r>
          </a:p>
        </p:txBody>
      </p:sp>
      <p:pic>
        <p:nvPicPr>
          <p:cNvPr id="4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170765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499742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339" y="3506852"/>
            <a:ext cx="8541661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new CPC Regulation: Article 27 - ECCs to have the power to issue external alerts to competent authorities of suspected infringements covered by the Regulation.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2339" y="3507854"/>
            <a:ext cx="8541661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new CPC Regulation: Article 27 - ECCs to have the power to issue external alerts to competent authorities of suspected infringements covered by the Regulation. </a:t>
            </a:r>
            <a:endParaRPr lang="en-GB" dirty="0"/>
          </a:p>
        </p:txBody>
      </p:sp>
      <p:pic>
        <p:nvPicPr>
          <p:cNvPr id="8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765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05958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Other joint tools to enhance co-operation with stakeholders.</a:t>
            </a:r>
          </a:p>
          <a:p>
            <a:endParaRPr lang="en-GB" dirty="0"/>
          </a:p>
          <a:p>
            <a:pPr algn="just"/>
            <a:r>
              <a:rPr lang="en-GB" dirty="0" smtClean="0"/>
              <a:t>	CPC- </a:t>
            </a:r>
            <a:r>
              <a:rPr lang="en-GB" dirty="0"/>
              <a:t>ECC Monitor – a forum of discussion and exchange of information, </a:t>
            </a:r>
            <a:r>
              <a:rPr lang="en-GB" dirty="0" smtClean="0"/>
              <a:t>	regarding </a:t>
            </a:r>
            <a:r>
              <a:rPr lang="en-GB" dirty="0"/>
              <a:t>companies which feature a lot in the complaints handled by the </a:t>
            </a:r>
            <a:r>
              <a:rPr lang="en-GB" dirty="0" smtClean="0"/>
              <a:t>	ECCs </a:t>
            </a:r>
            <a:r>
              <a:rPr lang="en-GB" dirty="0"/>
              <a:t>and are causing problems to consumers </a:t>
            </a:r>
            <a:endParaRPr lang="en-GB" dirty="0" smtClean="0"/>
          </a:p>
          <a:p>
            <a:endParaRPr lang="en-GB" dirty="0" smtClean="0"/>
          </a:p>
          <a:p>
            <a:pPr algn="just"/>
            <a:r>
              <a:rPr lang="en-GB" dirty="0" smtClean="0"/>
              <a:t>The aim of this tool is for the ECCs  to enhance the discussions with enforcement authorities and continue gathering cases of collective consumer interest and communicate them to the CPC-Net via the tool. </a:t>
            </a:r>
          </a:p>
          <a:p>
            <a:endParaRPr lang="en-GB" dirty="0" smtClean="0"/>
          </a:p>
          <a:p>
            <a:r>
              <a:rPr lang="en-GB" dirty="0" smtClean="0"/>
              <a:t>	ECCs highlight the types of complaint and a form is sent to the CPC. </a:t>
            </a:r>
            <a:endParaRPr lang="en-GB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507288" cy="565175"/>
          </a:xfrm>
        </p:spPr>
        <p:txBody>
          <a:bodyPr/>
          <a:lstStyle/>
          <a:p>
            <a:r>
              <a:rPr lang="en-GB" dirty="0" smtClean="0"/>
              <a:t>Role of the ECC Net in enforcement of legislation</a:t>
            </a:r>
            <a:endParaRPr lang="en-GB" dirty="0"/>
          </a:p>
        </p:txBody>
      </p:sp>
      <p:pic>
        <p:nvPicPr>
          <p:cNvPr id="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562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867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7157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596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the ECC Net in enforcement of legislation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3159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Classification of companies according to the nature of goods/services sold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Some examples: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	subscription traps – in this context, the means of targeting consumers evolve, 	with social media messages and pop ups becoming more common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	Ticket reselling – ECCs receive complaints of companies targeting the EU 	market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	Virtual currencies – this new topic of complaints have started to appear with 	various ECCs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	Digital services – for instance, companies belonging to the dating sector and 	travel services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	Other services including car rental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05847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571750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3859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1870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871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ECCs in the digital single market</a:t>
            </a: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771550"/>
            <a:ext cx="2411760" cy="4371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algn="l"/>
            <a:endParaRPr lang="en-GB" sz="1800" dirty="0" smtClean="0">
              <a:solidFill>
                <a:srgbClr val="00366C"/>
              </a:solidFill>
            </a:endParaRPr>
          </a:p>
          <a:p>
            <a:pPr algn="l"/>
            <a:r>
              <a:rPr lang="en-GB" sz="1800" dirty="0" smtClean="0">
                <a:solidFill>
                  <a:srgbClr val="00366C"/>
                </a:solidFill>
              </a:rPr>
              <a:t>Precisely to </a:t>
            </a:r>
            <a:r>
              <a:rPr lang="en-GB" sz="1800" b="1" dirty="0" smtClean="0">
                <a:solidFill>
                  <a:srgbClr val="00366C"/>
                </a:solidFill>
              </a:rPr>
              <a:t>provide the personalised assistance </a:t>
            </a:r>
            <a:r>
              <a:rPr lang="en-GB" sz="1800" dirty="0" smtClean="0">
                <a:solidFill>
                  <a:srgbClr val="00366C"/>
                </a:solidFill>
              </a:rPr>
              <a:t>to European consumers to help them understand and benefit from the constantly new services and marketing techniques becoming available in the digital markets. </a:t>
            </a:r>
            <a:endParaRPr lang="de-DE" sz="1800" dirty="0">
              <a:solidFill>
                <a:srgbClr val="00366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987574"/>
            <a:ext cx="69127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 smtClean="0"/>
              <a:t>Examples of joint projects undertaken by the network:</a:t>
            </a:r>
          </a:p>
          <a:p>
            <a:pPr lvl="0">
              <a:defRPr/>
            </a:pPr>
            <a:endParaRPr lang="en-GB" sz="800" dirty="0" smtClean="0"/>
          </a:p>
          <a:p>
            <a:pPr lvl="0" defTabSz="622300">
              <a:defRPr/>
            </a:pPr>
            <a:r>
              <a:rPr lang="en-GB" dirty="0" smtClean="0"/>
              <a:t>	</a:t>
            </a:r>
            <a:r>
              <a:rPr lang="en-GB" b="1" dirty="0" smtClean="0"/>
              <a:t>Fraud in cross-border e-commerce </a:t>
            </a:r>
            <a:r>
              <a:rPr lang="en-GB" dirty="0" smtClean="0"/>
              <a:t>– examined problems 	reported to the Network by individual consumers. Providing 	practical tips &amp; advice to consumers on how to avoid falling 	victims of scams.</a:t>
            </a:r>
          </a:p>
          <a:p>
            <a:pPr lvl="0">
              <a:defRPr/>
            </a:pPr>
            <a:endParaRPr lang="en-GB" sz="800" dirty="0"/>
          </a:p>
          <a:p>
            <a:pPr lvl="0">
              <a:tabLst>
                <a:tab pos="622300" algn="l"/>
              </a:tabLst>
              <a:defRPr/>
            </a:pPr>
            <a:r>
              <a:rPr lang="en-GB" dirty="0" smtClean="0"/>
              <a:t>	</a:t>
            </a:r>
            <a:r>
              <a:rPr lang="en-GB" b="1" dirty="0" smtClean="0"/>
              <a:t>Enhanced Consumer Protection – The Services Directive </a:t>
            </a:r>
            <a:r>
              <a:rPr lang="en-GB" dirty="0" smtClean="0"/>
              <a:t>	ECC – Net analysed typical situations where consumers 	were confronted with different treatment or refusal to sell or 	provide a service on the basis of nationality or place of 	residence - </a:t>
            </a:r>
            <a:r>
              <a:rPr lang="en-GB" dirty="0" err="1" smtClean="0"/>
              <a:t>eg</a:t>
            </a:r>
            <a:r>
              <a:rPr lang="en-GB" dirty="0" smtClean="0"/>
              <a:t>. Redirection of websites &amp; different prices in      	different countries. </a:t>
            </a:r>
          </a:p>
        </p:txBody>
      </p:sp>
      <p:pic>
        <p:nvPicPr>
          <p:cNvPr id="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1" y="1491630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1" y="2700886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7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ECCs in the digital single market</a:t>
            </a: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771550"/>
            <a:ext cx="2411760" cy="4371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algn="l"/>
            <a:endParaRPr lang="en-GB" sz="1800" dirty="0" smtClean="0">
              <a:solidFill>
                <a:srgbClr val="00366C"/>
              </a:solidFill>
            </a:endParaRPr>
          </a:p>
          <a:p>
            <a:pPr algn="l"/>
            <a:endParaRPr lang="en-GB" sz="1800" dirty="0" smtClean="0">
              <a:solidFill>
                <a:srgbClr val="00366C"/>
              </a:solidFill>
            </a:endParaRPr>
          </a:p>
          <a:p>
            <a:pPr algn="l"/>
            <a:endParaRPr lang="en-GB" sz="1800" dirty="0" smtClean="0">
              <a:solidFill>
                <a:srgbClr val="00366C"/>
              </a:solidFill>
            </a:endParaRPr>
          </a:p>
          <a:p>
            <a:pPr algn="l"/>
            <a:endParaRPr lang="en-GB" sz="1800" dirty="0" smtClean="0">
              <a:solidFill>
                <a:srgbClr val="00366C"/>
              </a:solidFill>
            </a:endParaRPr>
          </a:p>
          <a:p>
            <a:pPr algn="l"/>
            <a:r>
              <a:rPr lang="en-GB" sz="1800" b="1" dirty="0" smtClean="0">
                <a:solidFill>
                  <a:srgbClr val="00366C"/>
                </a:solidFill>
              </a:rPr>
              <a:t>Empowering consumers </a:t>
            </a:r>
            <a:r>
              <a:rPr lang="en-GB" sz="1800" dirty="0" smtClean="0">
                <a:solidFill>
                  <a:srgbClr val="00366C"/>
                </a:solidFill>
              </a:rPr>
              <a:t>by increasing the awareness of consumer rights. </a:t>
            </a:r>
            <a:endParaRPr lang="de-DE" sz="1800" dirty="0">
              <a:solidFill>
                <a:srgbClr val="00366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987574"/>
            <a:ext cx="64807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dirty="0" smtClean="0"/>
          </a:p>
          <a:p>
            <a:pPr lvl="0">
              <a:defRPr/>
            </a:pPr>
            <a:r>
              <a:rPr lang="en-GB" dirty="0" smtClean="0"/>
              <a:t>Examples of joint projects undertaken by the network:</a:t>
            </a:r>
          </a:p>
          <a:p>
            <a:pPr lvl="0">
              <a:defRPr/>
            </a:pPr>
            <a:endParaRPr lang="en-GB" sz="800" dirty="0" smtClean="0"/>
          </a:p>
          <a:p>
            <a:pPr lvl="0" defTabSz="622300">
              <a:defRPr/>
            </a:pPr>
            <a:r>
              <a:rPr lang="en-GB" dirty="0" smtClean="0"/>
              <a:t>	Subscription traps - </a:t>
            </a:r>
            <a:r>
              <a:rPr lang="en-GB" b="1" dirty="0" smtClean="0"/>
              <a:t>‘Consumers must oppose online traps’</a:t>
            </a:r>
            <a:r>
              <a:rPr lang="en-GB" dirty="0" smtClean="0"/>
              <a:t>. </a:t>
            </a:r>
          </a:p>
          <a:p>
            <a:pPr lvl="0" defTabSz="622300">
              <a:defRPr/>
            </a:pPr>
            <a:r>
              <a:rPr lang="en-GB" dirty="0"/>
              <a:t>	</a:t>
            </a:r>
            <a:r>
              <a:rPr lang="en-GB" dirty="0" smtClean="0"/>
              <a:t>Intrusive marketing offering free trials or cheap deals – 	social media/pop ups. Luring consumers into making impulse 	buys.</a:t>
            </a:r>
          </a:p>
          <a:p>
            <a:pPr lvl="0" defTabSz="622300">
              <a:defRPr/>
            </a:pPr>
            <a:endParaRPr lang="en-GB" dirty="0"/>
          </a:p>
          <a:p>
            <a:pPr lvl="0" defTabSz="622300">
              <a:defRPr/>
            </a:pPr>
            <a:r>
              <a:rPr lang="en-GB" dirty="0" smtClean="0"/>
              <a:t>	</a:t>
            </a:r>
            <a:r>
              <a:rPr lang="en-GB" i="1" dirty="0" smtClean="0"/>
              <a:t>‘</a:t>
            </a:r>
            <a:r>
              <a:rPr lang="en-GB" b="1" dirty="0" smtClean="0"/>
              <a:t>The impact of counterfeiting on online consumer rights in 	Europe</a:t>
            </a:r>
            <a:r>
              <a:rPr lang="en-GB" i="1" dirty="0" smtClean="0"/>
              <a:t>’ </a:t>
            </a:r>
            <a:r>
              <a:rPr lang="en-GB" dirty="0" smtClean="0"/>
              <a:t>– tips on how to avoid buying such goods. </a:t>
            </a:r>
          </a:p>
        </p:txBody>
      </p:sp>
      <p:pic>
        <p:nvPicPr>
          <p:cNvPr id="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1" y="1770441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09" y="2859782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21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best dispute resolution solution</a:t>
            </a: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771550"/>
            <a:ext cx="2411760" cy="4371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algn="l"/>
            <a:endParaRPr lang="en-GB" sz="2000" b="1" dirty="0" smtClean="0">
              <a:solidFill>
                <a:srgbClr val="00366C"/>
              </a:solidFill>
            </a:endParaRPr>
          </a:p>
          <a:p>
            <a:pPr algn="l"/>
            <a:endParaRPr lang="en-GB" sz="2000" b="1" dirty="0" smtClean="0">
              <a:solidFill>
                <a:srgbClr val="00366C"/>
              </a:solidFill>
            </a:endParaRPr>
          </a:p>
          <a:p>
            <a:pPr algn="l"/>
            <a:r>
              <a:rPr lang="en-GB" sz="2000" b="1" dirty="0" smtClean="0">
                <a:solidFill>
                  <a:srgbClr val="00366C"/>
                </a:solidFill>
              </a:rPr>
              <a:t>Nature of Consumer Claims – </a:t>
            </a:r>
          </a:p>
          <a:p>
            <a:pPr algn="l"/>
            <a:endParaRPr lang="en-GB" sz="2000" dirty="0">
              <a:solidFill>
                <a:srgbClr val="00366C"/>
              </a:solidFill>
            </a:endParaRPr>
          </a:p>
          <a:p>
            <a:pPr algn="l"/>
            <a:r>
              <a:rPr lang="en-GB" sz="2000" dirty="0" smtClean="0">
                <a:solidFill>
                  <a:srgbClr val="00366C"/>
                </a:solidFill>
              </a:rPr>
              <a:t>Consumer hesitate to engage in litigation in relation to small value claims.</a:t>
            </a:r>
            <a:endParaRPr lang="de-DE" sz="2000" dirty="0">
              <a:solidFill>
                <a:srgbClr val="00366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1275606"/>
            <a:ext cx="64087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800" dirty="0" smtClean="0"/>
          </a:p>
          <a:p>
            <a:pPr lvl="0" defTabSz="622300">
              <a:defRPr/>
            </a:pPr>
            <a:r>
              <a:rPr lang="en-GB" dirty="0" smtClean="0"/>
              <a:t>	Court procedures tend to be too complex and expensive.</a:t>
            </a:r>
          </a:p>
          <a:p>
            <a:pPr lvl="0" defTabSz="622300">
              <a:defRPr/>
            </a:pPr>
            <a:endParaRPr lang="en-GB" dirty="0" smtClean="0"/>
          </a:p>
          <a:p>
            <a:pPr lvl="0" defTabSz="622300">
              <a:defRPr/>
            </a:pPr>
            <a:endParaRPr lang="en-GB" dirty="0"/>
          </a:p>
          <a:p>
            <a:pPr lvl="0" defTabSz="622300">
              <a:defRPr/>
            </a:pPr>
            <a:r>
              <a:rPr lang="en-GB" dirty="0" smtClean="0"/>
              <a:t>	ECC’s role is to point consumers in the right direction of the 	dispute resolution mechanism applicable to the complaint 	in question. </a:t>
            </a:r>
          </a:p>
          <a:p>
            <a:pPr lvl="0">
              <a:defRPr/>
            </a:pPr>
            <a:endParaRPr lang="en-GB" sz="800" dirty="0"/>
          </a:p>
          <a:p>
            <a:pPr lvl="0">
              <a:tabLst>
                <a:tab pos="622300" algn="l"/>
              </a:tabLst>
              <a:defRPr/>
            </a:pPr>
            <a:r>
              <a:rPr lang="en-GB" dirty="0" smtClean="0"/>
              <a:t>	</a:t>
            </a:r>
          </a:p>
        </p:txBody>
      </p:sp>
      <p:pic>
        <p:nvPicPr>
          <p:cNvPr id="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1" y="1491630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1" y="2301756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32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 txBox="1">
            <a:spLocks/>
          </p:cNvSpPr>
          <p:nvPr/>
        </p:nvSpPr>
        <p:spPr>
          <a:xfrm>
            <a:off x="251520" y="1139974"/>
            <a:ext cx="8640960" cy="3888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366C"/>
                </a:solidFill>
                <a:latin typeface="+mj-lt"/>
              </a:rPr>
              <a:t>Out-of-court Dispute Resolution</a:t>
            </a:r>
          </a:p>
          <a:p>
            <a:pPr algn="ctr"/>
            <a:r>
              <a:rPr lang="en-US" dirty="0" smtClean="0">
                <a:solidFill>
                  <a:srgbClr val="00366C"/>
                </a:solidFill>
                <a:latin typeface="+mj-lt"/>
              </a:rPr>
              <a:t>settles disputes</a:t>
            </a:r>
          </a:p>
          <a:p>
            <a:pPr algn="ctr"/>
            <a:endParaRPr lang="en-US" dirty="0" smtClean="0">
              <a:solidFill>
                <a:srgbClr val="00366C"/>
              </a:solidFill>
              <a:latin typeface="+mj-lt"/>
            </a:endParaRPr>
          </a:p>
          <a:p>
            <a:endParaRPr lang="en-US" sz="2800" dirty="0" smtClean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dirty="0" smtClean="0">
              <a:solidFill>
                <a:srgbClr val="00366C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366C"/>
                </a:solidFill>
                <a:latin typeface="+mj-lt"/>
              </a:rPr>
              <a:t>Different systems across the EU</a:t>
            </a:r>
          </a:p>
          <a:p>
            <a:pPr algn="ctr"/>
            <a:r>
              <a:rPr lang="en-US" dirty="0">
                <a:solidFill>
                  <a:srgbClr val="00366C"/>
                </a:solidFill>
                <a:latin typeface="+mj-lt"/>
              </a:rPr>
              <a:t>m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ediation | conciliation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 |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ombudsmen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 |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arbitration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 |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complaint board </a:t>
            </a:r>
            <a:r>
              <a:rPr lang="en-US" dirty="0">
                <a:solidFill>
                  <a:srgbClr val="00366C"/>
                </a:solidFill>
              </a:rPr>
              <a:t>| etc.</a:t>
            </a:r>
          </a:p>
          <a:p>
            <a:pPr algn="ctr"/>
            <a:endParaRPr lang="en-US" dirty="0" smtClean="0">
              <a:solidFill>
                <a:srgbClr val="00366C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366C"/>
                </a:solidFill>
                <a:latin typeface="+mj-lt"/>
              </a:rPr>
              <a:t>Different set-ups</a:t>
            </a:r>
            <a:endParaRPr lang="en-US" b="1" dirty="0">
              <a:solidFill>
                <a:srgbClr val="00366C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00366C"/>
                </a:solidFill>
                <a:latin typeface="+mj-lt"/>
              </a:rPr>
              <a:t>public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 |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private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 |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public-private partnerships 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|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etc.</a:t>
            </a:r>
            <a:endParaRPr lang="en-US" dirty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Out of Court Dispute Resolution</a:t>
            </a:r>
            <a:r>
              <a:rPr lang="de-DE" dirty="0" smtClean="0">
                <a:solidFill>
                  <a:srgbClr val="00366C"/>
                </a:solidFill>
              </a:rPr>
              <a:t/>
            </a:r>
            <a:br>
              <a:rPr lang="de-DE" dirty="0" smtClean="0">
                <a:solidFill>
                  <a:srgbClr val="00366C"/>
                </a:solidFill>
              </a:rPr>
            </a:b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3563979" y="2139702"/>
            <a:ext cx="1764704" cy="432048"/>
          </a:xfrm>
          <a:prstGeom prst="rect">
            <a:avLst/>
          </a:prstGeom>
          <a:solidFill>
            <a:srgbClr val="00A19A"/>
          </a:solidFill>
        </p:spPr>
        <p:txBody>
          <a:bodyPr tIns="90000" bIns="9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fast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1547664" y="2139702"/>
            <a:ext cx="1764704" cy="432048"/>
          </a:xfrm>
          <a:prstGeom prst="rect">
            <a:avLst/>
          </a:prstGeom>
          <a:solidFill>
            <a:srgbClr val="00B1D1"/>
          </a:solidFill>
        </p:spPr>
        <p:txBody>
          <a:bodyPr tIns="90000" bIns="9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simple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5580293" y="2139702"/>
            <a:ext cx="1764704" cy="432048"/>
          </a:xfrm>
          <a:prstGeom prst="rect">
            <a:avLst/>
          </a:prstGeom>
          <a:solidFill>
            <a:srgbClr val="9ECD83"/>
          </a:solidFill>
        </p:spPr>
        <p:txBody>
          <a:bodyPr tIns="90000" bIns="9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ess expensive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/>
          <p:cNvSpPr txBox="1">
            <a:spLocks/>
          </p:cNvSpPr>
          <p:nvPr/>
        </p:nvSpPr>
        <p:spPr>
          <a:xfrm>
            <a:off x="0" y="1059582"/>
            <a:ext cx="9144000" cy="4083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366C"/>
                </a:solidFill>
                <a:latin typeface="+mj-lt"/>
              </a:rPr>
              <a:t>The </a:t>
            </a:r>
            <a:r>
              <a:rPr lang="en-US" b="1" dirty="0" smtClean="0">
                <a:solidFill>
                  <a:srgbClr val="00366C"/>
                </a:solidFill>
                <a:latin typeface="+mj-lt"/>
              </a:rPr>
              <a:t>ADR-Directive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ensures consumer access 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to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ADR regardless of</a:t>
            </a:r>
          </a:p>
          <a:p>
            <a:pPr algn="ctr"/>
            <a:endParaRPr lang="en-US" b="1" dirty="0" smtClean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b="1" dirty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sz="2400" b="1" dirty="0" smtClean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sz="800" b="1" dirty="0" smtClean="0">
              <a:solidFill>
                <a:srgbClr val="00366C"/>
              </a:solidFill>
              <a:latin typeface="+mj-lt"/>
            </a:endParaRPr>
          </a:p>
          <a:p>
            <a:pPr algn="ctr"/>
            <a:endParaRPr lang="en-US" sz="800" b="1" dirty="0" smtClean="0">
              <a:solidFill>
                <a:srgbClr val="00366C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366C"/>
                </a:solidFill>
                <a:latin typeface="+mj-lt"/>
              </a:rPr>
              <a:t>Quality </a:t>
            </a:r>
            <a:r>
              <a:rPr lang="en-US" b="1" dirty="0">
                <a:solidFill>
                  <a:srgbClr val="00366C"/>
                </a:solidFill>
                <a:latin typeface="+mj-lt"/>
              </a:rPr>
              <a:t>control</a:t>
            </a:r>
          </a:p>
          <a:p>
            <a:pPr algn="ctr"/>
            <a:r>
              <a:rPr lang="en-US" dirty="0">
                <a:solidFill>
                  <a:srgbClr val="00366C"/>
                </a:solidFill>
                <a:latin typeface="+mj-lt"/>
              </a:rPr>
              <a:t>Binding requirements - authorities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evaluate 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&amp;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 notify ADR-bodies </a:t>
            </a:r>
            <a:r>
              <a:rPr lang="en-US" dirty="0">
                <a:solidFill>
                  <a:srgbClr val="00366C"/>
                </a:solidFill>
                <a:latin typeface="+mj-lt"/>
              </a:rPr>
              <a:t>to the </a:t>
            </a:r>
            <a:r>
              <a:rPr lang="en-US" dirty="0" smtClean="0">
                <a:solidFill>
                  <a:srgbClr val="00366C"/>
                </a:solidFill>
                <a:latin typeface="+mj-lt"/>
              </a:rPr>
              <a:t>European Commission</a:t>
            </a:r>
          </a:p>
          <a:p>
            <a:pPr algn="ctr"/>
            <a:endParaRPr lang="en-US" dirty="0">
              <a:solidFill>
                <a:srgbClr val="00366C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366C"/>
                </a:solidFill>
                <a:latin typeface="+mj-lt"/>
              </a:rPr>
              <a:t>The online form of ADR is called</a:t>
            </a:r>
          </a:p>
          <a:p>
            <a:pPr algn="ctr"/>
            <a:r>
              <a:rPr lang="en-US" b="1" dirty="0">
                <a:solidFill>
                  <a:srgbClr val="00366C"/>
                </a:solidFill>
                <a:latin typeface="+mj-lt"/>
              </a:rPr>
              <a:t>Online Dispute Resolution (ODR</a:t>
            </a:r>
            <a:r>
              <a:rPr lang="en-US" b="1" dirty="0" smtClean="0">
                <a:solidFill>
                  <a:srgbClr val="00366C"/>
                </a:solidFill>
                <a:latin typeface="+mj-lt"/>
              </a:rPr>
              <a:t>) </a:t>
            </a:r>
            <a:endParaRPr lang="en-US" b="1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2339752" y="1867765"/>
            <a:ext cx="4320480" cy="389075"/>
          </a:xfrm>
          <a:prstGeom prst="rect">
            <a:avLst/>
          </a:prstGeom>
          <a:solidFill>
            <a:srgbClr val="0092BF"/>
          </a:solidFill>
        </p:spPr>
        <p:txBody>
          <a:bodyPr tIns="90000" bIns="9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online or offline purchases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2339752" y="2256840"/>
            <a:ext cx="4318192" cy="746958"/>
          </a:xfrm>
          <a:prstGeom prst="rect">
            <a:avLst/>
          </a:prstGeom>
          <a:solidFill>
            <a:srgbClr val="00B1D1"/>
          </a:solidFill>
        </p:spPr>
        <p:txBody>
          <a:bodyPr tIns="90000" bIns="9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the trader’s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establishment in the consumer’s residence country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Out of Court Dispute Resolution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2502" y="4728578"/>
            <a:ext cx="2336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*except </a:t>
            </a:r>
            <a:r>
              <a:rPr lang="en-US" sz="1200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health &amp; higher </a:t>
            </a:r>
            <a:r>
              <a:rPr lang="en-US" sz="1200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education</a:t>
            </a:r>
            <a:endParaRPr lang="en-US" sz="1200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2339752" y="1482086"/>
            <a:ext cx="4320480" cy="389075"/>
          </a:xfrm>
          <a:prstGeom prst="rect">
            <a:avLst/>
          </a:prstGeom>
          <a:solidFill>
            <a:srgbClr val="1C66A5"/>
          </a:solidFill>
        </p:spPr>
        <p:txBody>
          <a:bodyPr tIns="90000" bIns="9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A9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the purchased product / service*</a:t>
            </a:r>
          </a:p>
        </p:txBody>
      </p:sp>
    </p:spTree>
    <p:extLst>
      <p:ext uri="{BB962C8B-B14F-4D97-AF65-F5344CB8AC3E}">
        <p14:creationId xmlns="" xmlns:p14="http://schemas.microsoft.com/office/powerpoint/2010/main" val="20030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ODR Platform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1131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How to find the competent ADR body?</a:t>
            </a:r>
            <a:endParaRPr lang="en-US" dirty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19188" y="3396592"/>
            <a:ext cx="374441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Collective </a:t>
            </a:r>
            <a:r>
              <a:rPr lang="en-US" dirty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interest of </a:t>
            </a: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consumers can still be a general problem</a:t>
            </a:r>
            <a:endParaRPr lang="en-US" dirty="0">
              <a:solidFill>
                <a:schemeClr val="bg2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1635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15616" y="1851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3568" y="1707654"/>
            <a:ext cx="8077592" cy="5542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en-GB" dirty="0" smtClean="0">
                <a:solidFill>
                  <a:srgbClr val="00366C"/>
                </a:solidFill>
              </a:rPr>
              <a:t>Regulation </a:t>
            </a:r>
            <a:r>
              <a:rPr lang="en-GB" dirty="0">
                <a:solidFill>
                  <a:srgbClr val="00366C"/>
                </a:solidFill>
              </a:rPr>
              <a:t>(EU) No 524/2013 (</a:t>
            </a:r>
            <a:r>
              <a:rPr lang="en-GB" dirty="0" smtClean="0">
                <a:solidFill>
                  <a:srgbClr val="00366C"/>
                </a:solidFill>
              </a:rPr>
              <a:t>ODR-Regulation) provides for an ODR-platform on which notified consumer ADRs are listed.</a:t>
            </a:r>
          </a:p>
          <a:p>
            <a:pPr algn="just"/>
            <a:r>
              <a:rPr lang="fr-FR" b="1" dirty="0" smtClean="0">
                <a:solidFill>
                  <a:srgbClr val="1C66A5"/>
                </a:solidFill>
                <a:latin typeface="+mj-lt"/>
                <a:ea typeface="Open Sans" panose="020B0604020202020204" charset="0"/>
                <a:cs typeface="Open Sans" panose="020B0604020202020204" charset="0"/>
                <a:hlinkClick r:id="rId2"/>
              </a:rPr>
              <a:t>http</a:t>
            </a:r>
            <a:r>
              <a:rPr lang="fr-FR" b="1" dirty="0">
                <a:solidFill>
                  <a:srgbClr val="1C66A5"/>
                </a:solidFill>
                <a:latin typeface="+mj-lt"/>
                <a:ea typeface="Open Sans" panose="020B0604020202020204" charset="0"/>
                <a:cs typeface="Open Sans" panose="020B0604020202020204" charset="0"/>
                <a:hlinkClick r:id="rId2"/>
              </a:rPr>
              <a:t>://ec.europa.eu/odr</a:t>
            </a:r>
            <a:r>
              <a:rPr lang="fr-FR" b="1" dirty="0" smtClean="0">
                <a:solidFill>
                  <a:srgbClr val="1C66A5"/>
                </a:solidFill>
                <a:latin typeface="+mj-lt"/>
                <a:ea typeface="Open Sans" panose="020B0604020202020204" charset="0"/>
                <a:cs typeface="Open Sans" panose="020B0604020202020204" charset="0"/>
                <a:hlinkClick r:id="rId2"/>
              </a:rPr>
              <a:t>/</a:t>
            </a:r>
            <a:endParaRPr lang="fr-FR" b="1" dirty="0" smtClean="0">
              <a:solidFill>
                <a:srgbClr val="1C66A5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dirty="0" smtClean="0">
                <a:solidFill>
                  <a:srgbClr val="00366C"/>
                </a:solidFill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fr-FR" noProof="1" smtClean="0">
                <a:solidFill>
                  <a:srgbClr val="00366C"/>
                </a:solidFill>
                <a:ea typeface="Open Sans" panose="020B0604020202020204" charset="0"/>
                <a:cs typeface="Open Sans" panose="020B0604020202020204" charset="0"/>
              </a:rPr>
              <a:t>Platform serves as a single point of entry for consumers and traders seeking the out-of-court resolution of disputes covered by the Regulation.</a:t>
            </a:r>
          </a:p>
          <a:p>
            <a:pPr algn="just"/>
            <a:r>
              <a:rPr lang="fr-FR" noProof="1" smtClean="0">
                <a:solidFill>
                  <a:srgbClr val="00366C"/>
                </a:solidFill>
                <a:ea typeface="Open Sans" panose="020B0604020202020204" charset="0"/>
                <a:cs typeface="Open Sans" panose="020B0604020202020204" charset="0"/>
              </a:rPr>
              <a:t>The Platform links the National ADR entities notified by the Member States.</a:t>
            </a:r>
          </a:p>
          <a:p>
            <a:pPr algn="just"/>
            <a:r>
              <a:rPr lang="fr-FR" noProof="1" smtClean="0">
                <a:solidFill>
                  <a:srgbClr val="00366C"/>
                </a:solidFill>
                <a:ea typeface="Open Sans" panose="020B0604020202020204" charset="0"/>
                <a:cs typeface="Open Sans" panose="020B0604020202020204" charset="0"/>
              </a:rPr>
              <a:t>The ODR Regulation applies to out-of-court resolution of disputes concerning contractual obligations stemming from </a:t>
            </a:r>
            <a:r>
              <a:rPr lang="fr-FR" b="1" noProof="1" smtClean="0">
                <a:solidFill>
                  <a:srgbClr val="00366C"/>
                </a:solidFill>
                <a:ea typeface="Open Sans" panose="020B0604020202020204" charset="0"/>
                <a:cs typeface="Open Sans" panose="020B0604020202020204" charset="0"/>
              </a:rPr>
              <a:t>online </a:t>
            </a:r>
            <a:r>
              <a:rPr lang="fr-FR" noProof="1" smtClean="0">
                <a:solidFill>
                  <a:srgbClr val="00366C"/>
                </a:solidFill>
                <a:ea typeface="Open Sans" panose="020B0604020202020204" charset="0"/>
                <a:cs typeface="Open Sans" panose="020B0604020202020204" charset="0"/>
              </a:rPr>
              <a:t>sales or services contracts between consumers and traders resident and established within the EU through the intervention of an ADR entity.</a:t>
            </a:r>
          </a:p>
          <a:p>
            <a:endParaRPr lang="fr-FR" dirty="0" smtClean="0">
              <a:solidFill>
                <a:srgbClr val="00366C"/>
              </a:solidFill>
              <a:ea typeface="Open Sans" panose="020B0604020202020204" charset="0"/>
              <a:cs typeface="Open Sans" panose="020B0604020202020204" charset="0"/>
            </a:endParaRPr>
          </a:p>
          <a:p>
            <a:endParaRPr lang="fr-FR" b="1" dirty="0" smtClean="0">
              <a:solidFill>
                <a:srgbClr val="1C66A5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endParaRPr lang="fr-FR" b="1" dirty="0" smtClean="0">
              <a:solidFill>
                <a:srgbClr val="1C66A5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endParaRPr lang="fr-FR" b="1" dirty="0" smtClean="0">
              <a:solidFill>
                <a:srgbClr val="1C66A5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endParaRPr lang="en-GB" dirty="0">
              <a:solidFill>
                <a:srgbClr val="1C66A5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lvl="1">
              <a:buClr>
                <a:srgbClr val="000099"/>
              </a:buClr>
              <a:buSzPct val="100000"/>
              <a:tabLst>
                <a:tab pos="1371600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  <a:tab pos="9906000" algn="l"/>
                <a:tab pos="10355263" algn="l"/>
              </a:tabLst>
            </a:pPr>
            <a:endParaRPr lang="en-GB" sz="2400" dirty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SzPct val="100000"/>
              <a:tabLst>
                <a:tab pos="1371600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  <a:tab pos="9906000" algn="l"/>
                <a:tab pos="10355263" algn="l"/>
              </a:tabLst>
            </a:pPr>
            <a:endParaRPr lang="en-GB" sz="800" dirty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SzPct val="100000"/>
              <a:tabLst>
                <a:tab pos="1371600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  <a:tab pos="9906000" algn="l"/>
                <a:tab pos="10355263" algn="l"/>
              </a:tabLst>
            </a:pPr>
            <a:endParaRPr lang="en-GB" sz="800" dirty="0">
              <a:solidFill>
                <a:srgbClr val="000099"/>
              </a:solidFill>
            </a:endParaRPr>
          </a:p>
          <a:p>
            <a:pPr lvl="1">
              <a:buClr>
                <a:srgbClr val="000099"/>
              </a:buClr>
              <a:buSzPct val="100000"/>
              <a:tabLst>
                <a:tab pos="1371600" algn="l"/>
                <a:tab pos="1819275" algn="l"/>
                <a:tab pos="2268538" algn="l"/>
                <a:tab pos="2717800" algn="l"/>
                <a:tab pos="3167063" algn="l"/>
                <a:tab pos="3616325" algn="l"/>
                <a:tab pos="4065588" algn="l"/>
                <a:tab pos="4514850" algn="l"/>
                <a:tab pos="4964113" algn="l"/>
                <a:tab pos="5413375" algn="l"/>
                <a:tab pos="5862638" algn="l"/>
                <a:tab pos="6311900" algn="l"/>
                <a:tab pos="6761163" algn="l"/>
                <a:tab pos="7210425" algn="l"/>
                <a:tab pos="7659688" algn="l"/>
                <a:tab pos="8108950" algn="l"/>
                <a:tab pos="8558213" algn="l"/>
                <a:tab pos="9007475" algn="l"/>
                <a:tab pos="9456738" algn="l"/>
                <a:tab pos="9906000" algn="l"/>
                <a:tab pos="10355263" algn="l"/>
              </a:tabLst>
            </a:pPr>
            <a:endParaRPr lang="en-GB" sz="800" dirty="0">
              <a:solidFill>
                <a:srgbClr val="000099"/>
              </a:solidFill>
            </a:endParaRPr>
          </a:p>
          <a:p>
            <a:pPr marL="0" lvl="1"/>
            <a:endParaRPr lang="fr-FR" dirty="0">
              <a:solidFill>
                <a:srgbClr val="1C66A5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GB" i="1" dirty="0">
              <a:solidFill>
                <a:srgbClr val="000099"/>
              </a:solidFill>
            </a:endParaRPr>
          </a:p>
        </p:txBody>
      </p:sp>
      <p:pic>
        <p:nvPicPr>
          <p:cNvPr id="17" name="Picture 13" descr="X:\ÖFFENTLICHKEITSARBEIT\PowerPoint\Muster\icons\general-icons_ju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0761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4537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859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6625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0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Online Dispute Resolution Platform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1131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ODR Contact Points</a:t>
            </a:r>
            <a:endParaRPr lang="en-US" dirty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19188" y="3396592"/>
            <a:ext cx="374441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Collective </a:t>
            </a:r>
            <a:r>
              <a:rPr lang="en-US" dirty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interest of </a:t>
            </a: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consumers can still be a general problem</a:t>
            </a:r>
            <a:endParaRPr lang="en-US" dirty="0">
              <a:solidFill>
                <a:schemeClr val="bg2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1635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15616" y="1851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99592" y="156363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22 ECCs act as </a:t>
            </a:r>
            <a:r>
              <a:rPr lang="en-GB" b="1" dirty="0" smtClean="0"/>
              <a:t>Contact Points for the ODR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67544" y="2139702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 smtClean="0">
                <a:solidFill>
                  <a:srgbClr val="00366C"/>
                </a:solidFill>
              </a:rPr>
              <a:t>Main Functions of the ODR Contact Points</a:t>
            </a:r>
          </a:p>
          <a:p>
            <a:endParaRPr lang="en-GB" dirty="0" smtClean="0"/>
          </a:p>
          <a:p>
            <a:r>
              <a:rPr lang="en-GB" dirty="0" smtClean="0"/>
              <a:t>Provide information on the functioning of the platform</a:t>
            </a:r>
          </a:p>
          <a:p>
            <a:r>
              <a:rPr lang="en-GB" dirty="0" smtClean="0"/>
              <a:t>Assist in the submission of complaints</a:t>
            </a:r>
          </a:p>
          <a:p>
            <a:r>
              <a:rPr lang="en-GB" dirty="0" smtClean="0"/>
              <a:t>Provide general information on consumer rights and/or other means of redress</a:t>
            </a:r>
          </a:p>
          <a:p>
            <a:r>
              <a:rPr lang="en-GB" dirty="0" smtClean="0"/>
              <a:t>Provide explanations on the specific procedure applied by the proposed ADR entities</a:t>
            </a:r>
          </a:p>
          <a:p>
            <a:pPr>
              <a:buNone/>
            </a:pPr>
            <a:endParaRPr lang="en-GB" b="1" dirty="0" smtClean="0"/>
          </a:p>
        </p:txBody>
      </p:sp>
      <p:pic>
        <p:nvPicPr>
          <p:cNvPr id="19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777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5806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1830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789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X:\ÖFFENTLICHKEITSARBEIT\PowerPoint\Muster\icons\general-icons_just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0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6" y="1454970"/>
            <a:ext cx="3182318" cy="235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 smtClean="0">
                <a:latin typeface="+mj-lt"/>
              </a:rPr>
              <a:t>Aim of the ECC NET</a:t>
            </a:r>
            <a:endParaRPr lang="de-DE" noProof="1">
              <a:latin typeface="+mj-lt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3565922" y="1087841"/>
            <a:ext cx="5614590" cy="3284110"/>
            <a:chOff x="690487" y="2942308"/>
            <a:chExt cx="8492825" cy="2573611"/>
          </a:xfrm>
        </p:grpSpPr>
        <p:sp>
          <p:nvSpPr>
            <p:cNvPr id="21" name="Rechteck 20"/>
            <p:cNvSpPr/>
            <p:nvPr/>
          </p:nvSpPr>
          <p:spPr>
            <a:xfrm>
              <a:off x="690487" y="2942308"/>
              <a:ext cx="8492825" cy="2573611"/>
            </a:xfrm>
            <a:prstGeom prst="rect">
              <a:avLst/>
            </a:prstGeom>
            <a:solidFill>
              <a:srgbClr val="00B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  <a:ea typeface="Open Sans" panose="020B0604020202020204" charset="0"/>
                <a:cs typeface="Open Sans" panose="020B060402020202020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1031199" y="2962994"/>
              <a:ext cx="6518284" cy="2532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GB" sz="3400" dirty="0" smtClean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Promote </a:t>
              </a:r>
              <a:r>
                <a:rPr lang="en-GB" sz="3400" dirty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confidence in the </a:t>
              </a:r>
              <a:r>
                <a:rPr lang="en-GB" sz="3400" dirty="0" smtClean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Internal </a:t>
              </a:r>
              <a:r>
                <a:rPr lang="en-GB" sz="3400" dirty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market by advising </a:t>
              </a:r>
              <a:r>
                <a:rPr lang="en-GB" sz="3400" dirty="0" smtClean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citizens on </a:t>
              </a:r>
              <a:r>
                <a:rPr lang="en-GB" sz="3400" dirty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their </a:t>
              </a:r>
              <a:r>
                <a:rPr lang="en-GB" sz="3400" dirty="0" smtClean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consumer rights and by providing </a:t>
              </a:r>
              <a:r>
                <a:rPr lang="en-GB" sz="3400" dirty="0">
                  <a:solidFill>
                    <a:schemeClr val="bg2"/>
                  </a:solidFill>
                  <a:latin typeface="+mj-lt"/>
                  <a:ea typeface="Open Sans" panose="020B0604020202020204" charset="0"/>
                  <a:cs typeface="Open Sans" panose="020B0604020202020204" charset="0"/>
                </a:rPr>
                <a:t>easy access to redress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977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European Small Claims Procedure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1131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What is this procedure?</a:t>
            </a:r>
            <a:endParaRPr lang="en-US" dirty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169843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562529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3075806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119188" y="3396592"/>
            <a:ext cx="374441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Collective </a:t>
            </a:r>
            <a:r>
              <a:rPr lang="en-US" dirty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interest of </a:t>
            </a: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consumers can still be a general problem</a:t>
            </a:r>
            <a:endParaRPr lang="en-US" dirty="0">
              <a:solidFill>
                <a:schemeClr val="bg2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99592" y="1491630"/>
            <a:ext cx="813690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A Court procedure aimed to settle cross-border disputes in cases involving €5000 or less. </a:t>
            </a: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Non-monetary claims can also be made under this procedure</a:t>
            </a: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The Small Claims Tribunal has the jurisdiction to hear and determine such claims in Malta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0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European Small Claims Procedure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1131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Advantages of the ESCP</a:t>
            </a:r>
            <a:endParaRPr lang="en-US" dirty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1638361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283718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78777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3210601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119188" y="3396592"/>
            <a:ext cx="374441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Collective </a:t>
            </a:r>
            <a:r>
              <a:rPr lang="en-US" dirty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interest of </a:t>
            </a:r>
            <a:r>
              <a:rPr lang="en-US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consumers can still be a general problem</a:t>
            </a:r>
            <a:endParaRPr lang="en-US" dirty="0">
              <a:solidFill>
                <a:schemeClr val="bg2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99592" y="1491630"/>
            <a:ext cx="813690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It aims to improve access to justice by simplifying small  claims litigation such as consumer claims</a:t>
            </a: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Applies also to business to business transactions</a:t>
            </a: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It is a relatively cheap procedure </a:t>
            </a:r>
          </a:p>
          <a:p>
            <a:pPr algn="just"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The procedure is conducted totally in writing although an oral hearing may be requested</a:t>
            </a:r>
          </a:p>
          <a:p>
            <a:pPr algn="just"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Following the procedure, a judgment  is delivered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endParaRPr lang="en-US" dirty="0" smtClean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7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3795886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0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19672" y="1419622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dirty="0">
              <a:solidFill>
                <a:srgbClr val="00366C"/>
              </a:solidFill>
            </a:endParaRPr>
          </a:p>
          <a:p>
            <a:pPr algn="ctr"/>
            <a:r>
              <a:rPr lang="de-DE" sz="2800" dirty="0" smtClean="0">
                <a:solidFill>
                  <a:srgbClr val="00366C"/>
                </a:solidFill>
              </a:rPr>
              <a:t>Follow us on              </a:t>
            </a:r>
          </a:p>
          <a:p>
            <a:pPr algn="ctr"/>
            <a:r>
              <a:rPr lang="de-DE" sz="2800" dirty="0" smtClean="0">
                <a:solidFill>
                  <a:srgbClr val="00366C"/>
                </a:solidFill>
              </a:rPr>
              <a:t>European Consumer Centre Malta</a:t>
            </a:r>
          </a:p>
          <a:p>
            <a:pPr algn="ctr"/>
            <a:r>
              <a:rPr lang="de-DE" sz="2800" dirty="0" smtClean="0">
                <a:solidFill>
                  <a:srgbClr val="00366C"/>
                </a:solidFill>
              </a:rPr>
              <a:t>@ECC_malta  </a:t>
            </a:r>
          </a:p>
          <a:p>
            <a:pPr algn="ctr"/>
            <a:endParaRPr lang="de-DE" sz="2800" dirty="0">
              <a:solidFill>
                <a:srgbClr val="00366C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507288" cy="565175"/>
          </a:xfrm>
        </p:spPr>
        <p:txBody>
          <a:bodyPr/>
          <a:lstStyle/>
          <a:p>
            <a:r>
              <a:rPr lang="de-DE" noProof="1" smtClean="0">
                <a:solidFill>
                  <a:srgbClr val="00366C"/>
                </a:solidFill>
                <a:latin typeface="+mj-lt"/>
              </a:rPr>
              <a:t>Thank you for your attention</a:t>
            </a:r>
            <a:r>
              <a:rPr lang="de-DE" dirty="0" smtClean="0">
                <a:solidFill>
                  <a:srgbClr val="00366C"/>
                </a:solidFill>
                <a:latin typeface="+mj-lt"/>
              </a:rPr>
              <a:t>!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pic>
        <p:nvPicPr>
          <p:cNvPr id="5" name="Picture 23" descr="X:\ÖFFENTLICHKEITSARBEIT\PowerPoint\Muster\icons\general-icons_twit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777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X:\ÖFFENTLICHKEITSARBEIT\PowerPoint\Muster\icons\general-icons_fac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777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3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 smtClean="0">
                <a:latin typeface="+mj-lt"/>
              </a:rPr>
              <a:t>What we do?</a:t>
            </a:r>
            <a:endParaRPr lang="de-DE" noProof="1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92789" y="3795886"/>
            <a:ext cx="25202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GB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Provide </a:t>
            </a:r>
            <a:r>
              <a:rPr lang="en-GB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information</a:t>
            </a:r>
          </a:p>
          <a:p>
            <a:pPr algn="just">
              <a:spcBef>
                <a:spcPct val="30000"/>
              </a:spcBef>
            </a:pPr>
            <a:r>
              <a:rPr lang="en-GB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Give advice &amp;</a:t>
            </a:r>
            <a:r>
              <a:rPr lang="en-GB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 assistance</a:t>
            </a:r>
            <a:endParaRPr lang="en-GB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0" name="Picture 18" descr="X:\ÖFFENTLICHKEITSARBEIT\PowerPoint\Muster\icons\general-icons_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2" y="386789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X:\ÖFFENTLICHKEITSARBEIT\PowerPoint\Muster\icons\general-icons_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871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X:\ÖFFENTLICHKEITSARBEIT\PowerPoint\Muster\icons\general-icons_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3" y="422793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X:\ÖFFENTLICHKEITSARBEIT\PowerPoint\Muster\icons\general-icons_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3" y="3858673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923928" y="3795886"/>
            <a:ext cx="52565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GB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Help resolving cross-border </a:t>
            </a:r>
            <a:r>
              <a:rPr lang="en-GB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complaints </a:t>
            </a:r>
            <a:r>
              <a:rPr lang="en-GB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&amp; disputes</a:t>
            </a:r>
          </a:p>
          <a:p>
            <a:pPr algn="just">
              <a:spcBef>
                <a:spcPct val="30000"/>
              </a:spcBef>
            </a:pPr>
            <a:r>
              <a:rPr lang="en-US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Support in all practical cross-border consumer issues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222"/>
            <a:ext cx="8650181" cy="234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83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06375"/>
            <a:ext cx="4330824" cy="565175"/>
          </a:xfrm>
        </p:spPr>
        <p:txBody>
          <a:bodyPr/>
          <a:lstStyle/>
          <a:p>
            <a:r>
              <a:rPr lang="de-DE" dirty="0" err="1" smtClean="0">
                <a:solidFill>
                  <a:srgbClr val="00366C"/>
                </a:solidFill>
                <a:latin typeface="+mj-lt"/>
              </a:rPr>
              <a:t>Geographical</a:t>
            </a:r>
            <a:r>
              <a:rPr lang="de-DE" dirty="0" smtClean="0">
                <a:solidFill>
                  <a:srgbClr val="00366C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366C"/>
                </a:solidFill>
                <a:latin typeface="+mj-lt"/>
              </a:rPr>
              <a:t>scope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1491630"/>
            <a:ext cx="4176464" cy="246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dirty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entre</a:t>
            </a:r>
          </a:p>
          <a:p>
            <a:pPr algn="ctr">
              <a:lnSpc>
                <a:spcPts val="1900"/>
              </a:lnSpc>
              <a:spcBef>
                <a:spcPct val="30000"/>
              </a:spcBef>
            </a:pP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GB" dirty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every EU Member </a:t>
            </a: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State,</a:t>
            </a:r>
          </a:p>
          <a:p>
            <a:pPr algn="ctr">
              <a:lnSpc>
                <a:spcPts val="1900"/>
              </a:lnSpc>
              <a:spcBef>
                <a:spcPct val="30000"/>
              </a:spcBef>
            </a:pP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Iceland </a:t>
            </a:r>
            <a:r>
              <a:rPr lang="en-GB" dirty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Norway</a:t>
            </a:r>
          </a:p>
          <a:p>
            <a:pPr algn="ctr">
              <a:spcBef>
                <a:spcPct val="30000"/>
              </a:spcBef>
            </a:pP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  <a:p>
            <a:pPr algn="ctr">
              <a:spcBef>
                <a:spcPct val="30000"/>
              </a:spcBef>
            </a:pPr>
            <a:endParaRPr lang="en-GB" dirty="0" smtClean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30000"/>
              </a:spcBef>
            </a:pPr>
            <a:endParaRPr lang="en-GB" dirty="0" smtClean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30000"/>
              </a:spcBef>
            </a:pPr>
            <a:r>
              <a:rPr lang="en-GB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centres</a:t>
            </a:r>
          </a:p>
        </p:txBody>
      </p:sp>
      <p:pic>
        <p:nvPicPr>
          <p:cNvPr id="14" name="Inhaltsplatzhalter 3"/>
          <p:cNvPicPr>
            <a:picLocks/>
          </p:cNvPicPr>
          <p:nvPr/>
        </p:nvPicPr>
        <p:blipFill rotWithShape="1">
          <a:blip r:embed="rId3" cstate="print"/>
          <a:srcRect l="32873" t="37711" r="31629" b="11040"/>
          <a:stretch/>
        </p:blipFill>
        <p:spPr bwMode="auto">
          <a:xfrm>
            <a:off x="4716016" y="958216"/>
            <a:ext cx="4418016" cy="3629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5" name="Ellipse 14"/>
          <p:cNvSpPr/>
          <p:nvPr/>
        </p:nvSpPr>
        <p:spPr>
          <a:xfrm>
            <a:off x="2034988" y="987574"/>
            <a:ext cx="465512" cy="446455"/>
          </a:xfrm>
          <a:prstGeom prst="ellipse">
            <a:avLst/>
          </a:prstGeom>
          <a:solidFill>
            <a:srgbClr val="196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1</a:t>
            </a:r>
            <a:endParaRPr lang="de-DE" sz="2000" dirty="0">
              <a:solidFill>
                <a:schemeClr val="bg2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07704" y="2893446"/>
            <a:ext cx="720080" cy="690602"/>
          </a:xfrm>
          <a:prstGeom prst="ellipse">
            <a:avLst/>
          </a:prstGeom>
          <a:solidFill>
            <a:srgbClr val="009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 smtClean="0">
                <a:solidFill>
                  <a:schemeClr val="bg2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30</a:t>
            </a:r>
            <a:endParaRPr lang="de-DE" sz="2200" dirty="0">
              <a:solidFill>
                <a:schemeClr val="bg2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9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Our mission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15" t="22013" b="33130"/>
          <a:stretch/>
        </p:blipFill>
        <p:spPr>
          <a:xfrm>
            <a:off x="2555776" y="1563638"/>
            <a:ext cx="6444208" cy="230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33" t="15575" r="782" b="77601"/>
          <a:stretch/>
        </p:blipFill>
        <p:spPr>
          <a:xfrm>
            <a:off x="2699792" y="996641"/>
            <a:ext cx="6444208" cy="350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65" t="62670" r="13469" b="19200"/>
          <a:stretch/>
        </p:blipFill>
        <p:spPr>
          <a:xfrm>
            <a:off x="2987824" y="3439411"/>
            <a:ext cx="4608512" cy="932539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771550"/>
            <a:ext cx="2411760" cy="4371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algn="l"/>
            <a:r>
              <a:rPr lang="en-GB" sz="2000" dirty="0">
                <a:solidFill>
                  <a:srgbClr val="00366C"/>
                </a:solidFill>
              </a:rPr>
              <a:t>The centres co-operate to settle complaints and disputes between consumers and traders based in other EU member states by providing free assistance and advice to consumers. </a:t>
            </a:r>
            <a:endParaRPr lang="de-DE" sz="2000" dirty="0">
              <a:solidFill>
                <a:srgbClr val="00366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0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Our mission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771550"/>
            <a:ext cx="2411760" cy="43719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A92"/>
                </a:solidFill>
                <a:latin typeface="+mj-lt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algn="l"/>
            <a:r>
              <a:rPr lang="en-GB" sz="2400" dirty="0" smtClean="0">
                <a:solidFill>
                  <a:srgbClr val="00366C"/>
                </a:solidFill>
              </a:rPr>
              <a:t>Reaching an Out of Court amicable settlement between the parties</a:t>
            </a:r>
            <a:endParaRPr lang="de-DE" sz="2400" dirty="0">
              <a:solidFill>
                <a:srgbClr val="00366C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18090017"/>
              </p:ext>
            </p:extLst>
          </p:nvPr>
        </p:nvGraphicFramePr>
        <p:xfrm>
          <a:off x="2898700" y="1059582"/>
          <a:ext cx="5936011" cy="3413383"/>
        </p:xfrm>
        <a:graphic>
          <a:graphicData uri="http://schemas.openxmlformats.org/presentationml/2006/ole">
            <p:oleObj spid="_x0000_s1026" name="Image" r:id="rId4" imgW="8546032" imgH="49142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953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66C"/>
                </a:solidFill>
                <a:latin typeface="+mj-lt"/>
              </a:rPr>
              <a:t>Our mission</a:t>
            </a:r>
            <a:endParaRPr lang="de-DE" dirty="0">
              <a:solidFill>
                <a:srgbClr val="00366C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1131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 as part of safeguarding the </a:t>
            </a:r>
            <a:r>
              <a:rPr lang="en-US" b="1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collective interests </a:t>
            </a:r>
            <a:r>
              <a:rPr lang="en-US" dirty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consumers</a:t>
            </a:r>
            <a:r>
              <a:rPr lang="en-US" dirty="0" smtClean="0">
                <a:solidFill>
                  <a:srgbClr val="00366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>
              <a:solidFill>
                <a:srgbClr val="00366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1844859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339238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2833617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3786665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899592" y="1698128"/>
            <a:ext cx="813690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Cooperation with enforcement bodies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Observatory &amp; relay on the well functioning of the Internal market 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Feedback to national &amp; EU stakeholders </a:t>
            </a: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involved in consumer protection through </a:t>
            </a:r>
            <a:r>
              <a:rPr lang="en-US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case-handling </a:t>
            </a: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experience</a:t>
            </a: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Information campaigns across the Network</a:t>
            </a: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dirty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Joint projects and </a:t>
            </a:r>
            <a:r>
              <a:rPr lang="en-US" dirty="0" smtClean="0">
                <a:solidFill>
                  <a:srgbClr val="00366C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reports</a:t>
            </a:r>
            <a:endParaRPr lang="en-US" dirty="0">
              <a:solidFill>
                <a:srgbClr val="00366C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5" name="Picture 20" descr="X:\ÖFFENTLICHKEITSARBEIT\PowerPoint\Muster\icons\general-icons_pfe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" y="4227934"/>
            <a:ext cx="225245" cy="225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42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 from consumers in 2017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98757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total </a:t>
            </a:r>
            <a:r>
              <a:rPr lang="en-GB" b="1" dirty="0" smtClean="0"/>
              <a:t>52,017</a:t>
            </a:r>
            <a:r>
              <a:rPr lang="en-GB" dirty="0" smtClean="0"/>
              <a:t> requests for information were registered across all 30 Centres.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4" b="1"/>
          <a:stretch/>
        </p:blipFill>
        <p:spPr>
          <a:xfrm>
            <a:off x="2989684" y="1131590"/>
            <a:ext cx="6077712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20" y="4048784"/>
            <a:ext cx="6174432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 every information request the ECC-Net provides information on EU consumer rights.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of Complaints 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522006653"/>
              </p:ext>
            </p:extLst>
          </p:nvPr>
        </p:nvGraphicFramePr>
        <p:xfrm>
          <a:off x="-756592" y="21691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6056" y="1491630"/>
            <a:ext cx="361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E-Commerce related                35,307</a:t>
            </a:r>
          </a:p>
          <a:p>
            <a:r>
              <a:rPr lang="en-GB" dirty="0" smtClean="0"/>
              <a:t>Others                                        12,350</a:t>
            </a:r>
          </a:p>
          <a:p>
            <a:r>
              <a:rPr lang="en-GB" b="1" dirty="0" smtClean="0"/>
              <a:t>Total                                           47,657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41496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/>
                </a:solidFill>
              </a:rPr>
              <a:t>74%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9163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/>
                </a:solidFill>
              </a:rPr>
              <a:t>26%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219822"/>
            <a:ext cx="4860032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E-Commerce: The buying and selling of goods and services over an electronic network/the internet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C-Net Design">
  <a:themeElements>
    <a:clrScheme name="Benutzerdefiniert 5">
      <a:dk1>
        <a:srgbClr val="00366C"/>
      </a:dk1>
      <a:lt1>
        <a:srgbClr val="00366C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800080"/>
      </a:folHlink>
    </a:clrScheme>
    <a:fontScheme name="ECC-N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966</Words>
  <Application>Microsoft Office PowerPoint</Application>
  <PresentationFormat>On-screen Show (16:9)</PresentationFormat>
  <Paragraphs>203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ECC-Net Design</vt:lpstr>
      <vt:lpstr>Image</vt:lpstr>
      <vt:lpstr>The European Consumer Centres Network (ECC-Net)</vt:lpstr>
      <vt:lpstr>Aim of the ECC NET</vt:lpstr>
      <vt:lpstr>What we do?</vt:lpstr>
      <vt:lpstr>Geographical scope</vt:lpstr>
      <vt:lpstr>Our mission</vt:lpstr>
      <vt:lpstr>Our mission</vt:lpstr>
      <vt:lpstr>Our mission</vt:lpstr>
      <vt:lpstr>Contacts from consumers in 2017</vt:lpstr>
      <vt:lpstr>No of Complaints </vt:lpstr>
      <vt:lpstr>Role of the ECC Net in enforcement of legislation</vt:lpstr>
      <vt:lpstr>Role of the ECC Net in enforcement of legislation</vt:lpstr>
      <vt:lpstr>Role of the ECC Net in enforcement of legislation</vt:lpstr>
      <vt:lpstr>ECCs in the digital single market</vt:lpstr>
      <vt:lpstr>ECCs in the digital single market</vt:lpstr>
      <vt:lpstr>Finding the best dispute resolution solution</vt:lpstr>
      <vt:lpstr>Out of Court Dispute Resolution </vt:lpstr>
      <vt:lpstr>Out of Court Dispute Resolution</vt:lpstr>
      <vt:lpstr>ODR Platform</vt:lpstr>
      <vt:lpstr>Online Dispute Resolution Platform</vt:lpstr>
      <vt:lpstr>European Small Claims Procedure</vt:lpstr>
      <vt:lpstr>European Small Claims Procedure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Cécile Lowet</dc:creator>
  <cp:lastModifiedBy>Conrad</cp:lastModifiedBy>
  <cp:revision>325</cp:revision>
  <dcterms:created xsi:type="dcterms:W3CDTF">2016-03-15T14:39:07Z</dcterms:created>
  <dcterms:modified xsi:type="dcterms:W3CDTF">2018-04-12T14:06:25Z</dcterms:modified>
</cp:coreProperties>
</file>