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3" r:id="rId4"/>
    <p:sldId id="264" r:id="rId5"/>
    <p:sldId id="257" r:id="rId6"/>
    <p:sldId id="259" r:id="rId7"/>
    <p:sldId id="258" r:id="rId8"/>
    <p:sldId id="260" r:id="rId9"/>
    <p:sldId id="271" r:id="rId10"/>
    <p:sldId id="272" r:id="rId11"/>
    <p:sldId id="273" r:id="rId12"/>
    <p:sldId id="274" r:id="rId13"/>
    <p:sldId id="265" r:id="rId14"/>
    <p:sldId id="266" r:id="rId15"/>
    <p:sldId id="267" r:id="rId16"/>
    <p:sldId id="268" r:id="rId17"/>
    <p:sldId id="269" r:id="rId18"/>
    <p:sldId id="270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709408-62CE-405C-9E47-41D812415B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Geo-Blocking –New Challenges?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F49CEB2-9B01-4315-B64E-BEDE2F04A0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Dr Geraldine Spiteri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60336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1AA989-C22C-4C6A-BEDA-957D68429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Goods Without Physical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E782FE-B01E-4139-9071-74EF5197B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A Belgian customer wishes to buy a refrigerator and finds the best deal on a German website. The customer will be entitled to order the product and collect it at the trader's premises or organise delivery himself to his home.</a:t>
            </a:r>
          </a:p>
        </p:txBody>
      </p:sp>
    </p:spTree>
    <p:extLst>
      <p:ext uri="{BB962C8B-B14F-4D97-AF65-F5344CB8AC3E}">
        <p14:creationId xmlns:p14="http://schemas.microsoft.com/office/powerpoint/2010/main" xmlns="" val="3157023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33A023-D189-4908-99A4-F0302D9EB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Electronically Supplied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E668D1-558C-4CB2-854B-EC9B581A3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/>
              <a:t>A Bulgarian consumer wishes to buy hosting services for her website from a Spanish company. She will now have access to the service, can register and buy this service without having to pay additional fees compared to a Spanish consumer.</a:t>
            </a:r>
          </a:p>
        </p:txBody>
      </p:sp>
    </p:spTree>
    <p:extLst>
      <p:ext uri="{BB962C8B-B14F-4D97-AF65-F5344CB8AC3E}">
        <p14:creationId xmlns:p14="http://schemas.microsoft.com/office/powerpoint/2010/main" xmlns="" val="2138267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4589C4-B945-4830-91B2-E3B50C720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Services Provided in a Specific Physical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5414B4-2DCF-4BF2-BE82-6B45DABB3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3200" dirty="0"/>
              <a:t>An Italian family can buy a trip directly to an amusement park in France without being redirected to an Italian website.</a:t>
            </a:r>
          </a:p>
        </p:txBody>
      </p:sp>
    </p:spTree>
    <p:extLst>
      <p:ext uri="{BB962C8B-B14F-4D97-AF65-F5344CB8AC3E}">
        <p14:creationId xmlns:p14="http://schemas.microsoft.com/office/powerpoint/2010/main" xmlns="" val="2860121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2D07C8-4583-4731-95B2-7F135DF8A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Equal access to goods and services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DDD943-FFA9-49DC-84F8-F0C791CE6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goods that are either delivered in a member state to which the trader offers delivery or are collected at a location agreed with the customer</a:t>
            </a:r>
          </a:p>
          <a:p>
            <a:r>
              <a:rPr lang="en-GB" dirty="0"/>
              <a:t>for electronically supplied services such as </a:t>
            </a:r>
            <a:r>
              <a:rPr lang="en-GB" b="1" dirty="0"/>
              <a:t>cloud, data warehousing and website hosting</a:t>
            </a:r>
            <a:endParaRPr lang="en-GB" dirty="0"/>
          </a:p>
          <a:p>
            <a:r>
              <a:rPr lang="en-GB" dirty="0"/>
              <a:t>for services such as </a:t>
            </a:r>
            <a:r>
              <a:rPr lang="en-GB" b="1" dirty="0"/>
              <a:t>hotel accommodation and car rental</a:t>
            </a:r>
            <a:r>
              <a:rPr lang="en-GB" dirty="0"/>
              <a:t> which are received by the customer in the country where the trader operates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44111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C61BEF-0751-4723-919C-2BC613F73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Payment transactions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ED85AD-084A-4F4E-84ED-11D923B4A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Unjustified restrictions based on payment methods forbidden</a:t>
            </a:r>
          </a:p>
          <a:p>
            <a:r>
              <a:rPr lang="en-GB" sz="2800" dirty="0"/>
              <a:t>No different payment conditions for customers for reasons of nationality, place of residence or place of establishment</a:t>
            </a:r>
          </a:p>
        </p:txBody>
      </p:sp>
    </p:spTree>
    <p:extLst>
      <p:ext uri="{BB962C8B-B14F-4D97-AF65-F5344CB8AC3E}">
        <p14:creationId xmlns:p14="http://schemas.microsoft.com/office/powerpoint/2010/main" xmlns="" val="2327206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4B3588-765F-4EB3-849B-C97308DF0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E-commerce website access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3CA052-EF3A-4629-BBEF-BFC757408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No discrimination based on location or place of residence</a:t>
            </a:r>
          </a:p>
          <a:p>
            <a:r>
              <a:rPr lang="en-GB" sz="2800" dirty="0"/>
              <a:t>Clear explanation necessary if trader blocks or limits access or redirects customers to a different version of the online interface</a:t>
            </a:r>
          </a:p>
        </p:txBody>
      </p:sp>
    </p:spTree>
    <p:extLst>
      <p:ext uri="{BB962C8B-B14F-4D97-AF65-F5344CB8AC3E}">
        <p14:creationId xmlns:p14="http://schemas.microsoft.com/office/powerpoint/2010/main" xmlns="" val="997230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7BEEEB-C01A-472A-9C87-ACB47727B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Passive sales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743F25-F5F6-4226-A878-9204C57B2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Prevalence over clear conflicts </a:t>
            </a:r>
            <a:r>
              <a:rPr lang="en-GB" sz="2800" b="1" dirty="0"/>
              <a:t>in competition law  - </a:t>
            </a:r>
            <a:r>
              <a:rPr lang="en-GB" sz="2800" dirty="0"/>
              <a:t>but right of suppliers to impose </a:t>
            </a:r>
            <a:r>
              <a:rPr lang="en-GB" sz="2800" b="1" dirty="0"/>
              <a:t>active</a:t>
            </a:r>
            <a:r>
              <a:rPr lang="en-GB" sz="2800" dirty="0"/>
              <a:t> sales restrictions not affected</a:t>
            </a:r>
          </a:p>
          <a:p>
            <a:r>
              <a:rPr lang="en-GB" sz="2800" b="1" dirty="0"/>
              <a:t>Passive sales restrictions seen as a violation of competition law</a:t>
            </a:r>
          </a:p>
          <a:p>
            <a:r>
              <a:rPr lang="en-GB" sz="2800" dirty="0"/>
              <a:t>Active sales restrictions are a common practice which stems from commercial freedom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xmlns="" val="2182637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967ECA-B8C9-49BB-8C4A-D192DD3D8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Exceptions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AD3A56-716C-4CDE-9B94-E0D6509E5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/>
              <a:t>Copyrighted materials</a:t>
            </a:r>
          </a:p>
          <a:p>
            <a:r>
              <a:rPr lang="en-GB" sz="2400" dirty="0"/>
              <a:t>Intangible form e.g. music streaming / download, e-books</a:t>
            </a:r>
          </a:p>
          <a:p>
            <a:r>
              <a:rPr lang="en-GB" sz="2400" dirty="0"/>
              <a:t>Other services including financial, audio-visual, transport, healthcare and social services</a:t>
            </a:r>
          </a:p>
          <a:p>
            <a:r>
              <a:rPr lang="en-GB" sz="2400" b="1" dirty="0"/>
              <a:t>Price differentiation will not be prohibited - </a:t>
            </a:r>
            <a:r>
              <a:rPr lang="en-GB" sz="2400" dirty="0" err="1"/>
              <a:t>tradersfree</a:t>
            </a:r>
            <a:r>
              <a:rPr lang="en-GB" sz="2400" dirty="0"/>
              <a:t> to offer different general conditions, including prices, and to target certain groups of customers in specific territories</a:t>
            </a:r>
          </a:p>
          <a:p>
            <a:r>
              <a:rPr lang="en-GB" sz="2400" dirty="0"/>
              <a:t>No obligation to deliver outside member state of operation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408894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5BC107-E4CA-430B-B522-F09FD0B82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Challenges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F8B98C-DDA3-4339-B13E-B64274BE2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Differences in legal requirements, restrictions or regulatory regimes</a:t>
            </a:r>
          </a:p>
          <a:p>
            <a:r>
              <a:rPr lang="en-GB" dirty="0"/>
              <a:t>High postage costs for remote or island regions</a:t>
            </a:r>
          </a:p>
          <a:p>
            <a:r>
              <a:rPr lang="en-GB" dirty="0"/>
              <a:t>Differences in technical capabilities e.g. remote regions may not have the required strength in terms of connectivity due to network specifications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4061956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C9226A-FB82-4F6D-BD6A-04E124035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414777-44D8-4A46-B722-43B0C0494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Implementation of any necessary tools to give effect to the provisions of the Regulation</a:t>
            </a:r>
          </a:p>
          <a:p>
            <a:r>
              <a:rPr lang="en-GB" dirty="0"/>
              <a:t>Vigilance – necessity of dedicated staff aimed at monitoring behaviour of online sellers?</a:t>
            </a:r>
          </a:p>
          <a:p>
            <a:r>
              <a:rPr lang="en-GB" dirty="0"/>
              <a:t>Use of enforcement tools to ensure the Regulation is given effect</a:t>
            </a:r>
          </a:p>
          <a:p>
            <a:r>
              <a:rPr lang="en-GB" dirty="0"/>
              <a:t>Consumers have a role to play – reporting instances of geo-blocking</a:t>
            </a:r>
          </a:p>
          <a:p>
            <a:r>
              <a:rPr lang="en-GB" dirty="0"/>
              <a:t>Advocacy – information campaigns to educate consumers and traders alike, particularly small traders; guidelines as to what may or may not </a:t>
            </a:r>
            <a:r>
              <a:rPr lang="en-GB"/>
              <a:t>be acceptable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352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52A89C-2B22-483F-B1F6-1152462A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Geo-blocking?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BA154ABB-DC9F-48B8-BAB2-AC13D3F5A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Barriers and restrictions to customers based on nationality and residence:</a:t>
            </a:r>
          </a:p>
          <a:p>
            <a:pPr lvl="1"/>
            <a:r>
              <a:rPr lang="en-GB" sz="2400" dirty="0"/>
              <a:t>Blocking access to websites in other countries</a:t>
            </a:r>
          </a:p>
          <a:p>
            <a:pPr lvl="1"/>
            <a:r>
              <a:rPr lang="en-GB" sz="2400" dirty="0"/>
              <a:t>Not allowing an order to be completed or goods to or services to be purchased (e.g. content download)</a:t>
            </a:r>
          </a:p>
          <a:p>
            <a:pPr lvl="1"/>
            <a:r>
              <a:rPr lang="en-GB" sz="2400" dirty="0"/>
              <a:t>Denying delivery  / shipment across borders</a:t>
            </a:r>
          </a:p>
          <a:p>
            <a:pPr lvl="1"/>
            <a:r>
              <a:rPr lang="en-GB" sz="2400" dirty="0"/>
              <a:t>Different prices / conditions depending on nationality/ location of customer</a:t>
            </a:r>
          </a:p>
          <a:p>
            <a:pPr marL="457200" lvl="1" indent="0">
              <a:buNone/>
            </a:pPr>
            <a:r>
              <a:rPr lang="en-GB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xmlns="" val="303498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8A387D-BB75-40D1-AF59-73F805944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3C4E91-0456-4672-B92D-451D8B205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EU’s Digital Single Market Strategy – to be achieved by 2020</a:t>
            </a:r>
          </a:p>
          <a:p>
            <a:pPr lvl="1"/>
            <a:r>
              <a:rPr lang="en-GB" dirty="0"/>
              <a:t>Aims to ensure that Europe's economy, industry and society take full advantage of the </a:t>
            </a:r>
            <a:r>
              <a:rPr lang="en-GB" b="1" dirty="0"/>
              <a:t>new digital era</a:t>
            </a:r>
          </a:p>
          <a:p>
            <a:pPr lvl="1"/>
            <a:r>
              <a:rPr lang="en-GB" b="1" dirty="0"/>
              <a:t>Single Digital Europe</a:t>
            </a:r>
            <a:endParaRPr lang="en-GB" dirty="0"/>
          </a:p>
          <a:p>
            <a:r>
              <a:rPr lang="en-GB" dirty="0"/>
              <a:t>Existing barriers to cross-border e-commerce</a:t>
            </a:r>
          </a:p>
          <a:p>
            <a:pPr lvl="1"/>
            <a:r>
              <a:rPr lang="en-GB" dirty="0"/>
              <a:t>Language?</a:t>
            </a:r>
          </a:p>
          <a:p>
            <a:pPr lvl="1"/>
            <a:r>
              <a:rPr lang="en-GB" dirty="0"/>
              <a:t>Postage Costs?</a:t>
            </a:r>
          </a:p>
          <a:p>
            <a:pPr lvl="1"/>
            <a:r>
              <a:rPr lang="en-GB" dirty="0"/>
              <a:t>Regulatory barriers / requirements?</a:t>
            </a:r>
          </a:p>
          <a:p>
            <a:pPr lvl="1"/>
            <a:r>
              <a:rPr lang="en-GB" dirty="0"/>
              <a:t>A choice made by the seller</a:t>
            </a:r>
          </a:p>
          <a:p>
            <a:r>
              <a:rPr lang="en-GB" dirty="0"/>
              <a:t>DSM founded in 2015 - united and sustainable European digital society</a:t>
            </a:r>
          </a:p>
        </p:txBody>
      </p:sp>
    </p:spTree>
    <p:extLst>
      <p:ext uri="{BB962C8B-B14F-4D97-AF65-F5344CB8AC3E}">
        <p14:creationId xmlns:p14="http://schemas.microsoft.com/office/powerpoint/2010/main" xmlns="" val="1769911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B109E9-4C8E-48BF-AF3B-E1FD37F40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Digital Single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527C51-4DA0-410E-9978-8D44C707B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achievements in 2016-7: </a:t>
            </a:r>
          </a:p>
          <a:p>
            <a:pPr lvl="1"/>
            <a:r>
              <a:rPr lang="en-GB" dirty="0"/>
              <a:t>the </a:t>
            </a:r>
            <a:r>
              <a:rPr lang="en-GB" b="1" dirty="0"/>
              <a:t>end of roaming charges</a:t>
            </a:r>
            <a:endParaRPr lang="en-GB" dirty="0"/>
          </a:p>
          <a:p>
            <a:pPr lvl="1"/>
            <a:r>
              <a:rPr lang="en-GB" dirty="0"/>
              <a:t>the modernisation of </a:t>
            </a:r>
            <a:r>
              <a:rPr lang="en-GB" b="1" dirty="0"/>
              <a:t>data protection</a:t>
            </a:r>
            <a:endParaRPr lang="en-GB" dirty="0"/>
          </a:p>
          <a:p>
            <a:pPr lvl="1"/>
            <a:r>
              <a:rPr lang="en-GB" dirty="0"/>
              <a:t>the </a:t>
            </a:r>
            <a:r>
              <a:rPr lang="en-GB" b="1" dirty="0"/>
              <a:t>cross-border portability</a:t>
            </a:r>
            <a:r>
              <a:rPr lang="en-GB" dirty="0"/>
              <a:t> of online content</a:t>
            </a:r>
          </a:p>
          <a:p>
            <a:pPr lvl="1"/>
            <a:r>
              <a:rPr lang="en-GB" dirty="0"/>
              <a:t>the agreement to unlock e-commerce by </a:t>
            </a:r>
            <a:r>
              <a:rPr lang="en-GB" b="1" dirty="0"/>
              <a:t>stopping unjustified geo-blocking</a:t>
            </a:r>
            <a:endParaRPr lang="en-GB" dirty="0"/>
          </a:p>
          <a:p>
            <a:r>
              <a:rPr lang="en-GB" dirty="0"/>
              <a:t>N.B. – high level of digital skills required in most jobs, rendering the digital world a very important aspect of daily life</a:t>
            </a:r>
          </a:p>
        </p:txBody>
      </p:sp>
    </p:spTree>
    <p:extLst>
      <p:ext uri="{BB962C8B-B14F-4D97-AF65-F5344CB8AC3E}">
        <p14:creationId xmlns:p14="http://schemas.microsoft.com/office/powerpoint/2010/main" xmlns="" val="3542190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0934A2-B8D2-4388-A4CB-0C31C7590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Geo-blocking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ADAC73-6224-4FE0-B309-9EE37C273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/>
              <a:t>“Geo-blocking is a discriminatory practice that prevents online customers from accessing and purchasing products or services from a website based in another member state”</a:t>
            </a:r>
          </a:p>
          <a:p>
            <a:r>
              <a:rPr lang="en-GB" sz="2800" dirty="0"/>
              <a:t>Often either simply refuses services (e.g. M&amp;S) or redirects to another website, possibly an affiliate e.g. Amazon – might result in higher prices, less choice</a:t>
            </a:r>
          </a:p>
          <a:p>
            <a:r>
              <a:rPr lang="en-GB" sz="2800" dirty="0"/>
              <a:t>Commission of the position that this restricts online shopping and cross-border sales – thereby imposing higher prices and restricting choices</a:t>
            </a:r>
          </a:p>
        </p:txBody>
      </p:sp>
    </p:spTree>
    <p:extLst>
      <p:ext uri="{BB962C8B-B14F-4D97-AF65-F5344CB8AC3E}">
        <p14:creationId xmlns:p14="http://schemas.microsoft.com/office/powerpoint/2010/main" xmlns="" val="297235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BBDCE6-5D14-4839-B231-2E1D9EFBA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Effects of Geo-Blocking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4D94AF-C11D-495B-A090-AB26743AF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Only 37% of websites actually allowed cross-border customers to reach the final step before completing the purchase by entering payment details</a:t>
            </a:r>
          </a:p>
          <a:p>
            <a:r>
              <a:rPr lang="en-GB" dirty="0"/>
              <a:t>Affects both B2B and B2C</a:t>
            </a:r>
          </a:p>
          <a:p>
            <a:r>
              <a:rPr lang="en-GB" dirty="0"/>
              <a:t>Limits the possibility for consumers and businesses to benefit from the advantages of online commerce</a:t>
            </a:r>
          </a:p>
          <a:p>
            <a:r>
              <a:rPr lang="en-GB" dirty="0"/>
              <a:t>Desire to segment markets along national borders in order to increase profits to the detriment of foreign customers</a:t>
            </a:r>
          </a:p>
          <a:p>
            <a:r>
              <a:rPr lang="en-GB" dirty="0"/>
              <a:t>External barriers, e.g. regulatory, would entail objective criteria in the differences in treatment to customers</a:t>
            </a:r>
          </a:p>
        </p:txBody>
      </p:sp>
    </p:spTree>
    <p:extLst>
      <p:ext uri="{BB962C8B-B14F-4D97-AF65-F5344CB8AC3E}">
        <p14:creationId xmlns:p14="http://schemas.microsoft.com/office/powerpoint/2010/main" xmlns="" val="1286895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B70FDC-0ACF-4EEA-AA5D-5B67B7BAC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Regulation 2018/302 of 28 February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5160EE-A9FE-4137-ACBA-2B93FF904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Aims to put an end to </a:t>
            </a:r>
            <a:r>
              <a:rPr lang="en-GB" b="1" dirty="0"/>
              <a:t>unjustified </a:t>
            </a:r>
            <a:r>
              <a:rPr lang="en-GB" dirty="0" err="1"/>
              <a:t>geoblocking</a:t>
            </a:r>
            <a:r>
              <a:rPr lang="en-GB" dirty="0"/>
              <a:t> based on customers' nationality, place of residence or place of establishment within the internal market </a:t>
            </a:r>
          </a:p>
          <a:p>
            <a:r>
              <a:rPr lang="en-GB" dirty="0"/>
              <a:t>The following are never considered to be justified:</a:t>
            </a:r>
          </a:p>
          <a:p>
            <a:pPr lvl="1"/>
            <a:r>
              <a:rPr lang="en-GB" b="1" dirty="0"/>
              <a:t>The sale of goods</a:t>
            </a:r>
            <a:r>
              <a:rPr lang="en-GB" dirty="0"/>
              <a:t> without physical delivery</a:t>
            </a:r>
          </a:p>
          <a:p>
            <a:pPr lvl="1"/>
            <a:r>
              <a:rPr lang="en-GB" b="1" dirty="0"/>
              <a:t>The sale of electronically supplied services</a:t>
            </a:r>
          </a:p>
          <a:p>
            <a:pPr lvl="1"/>
            <a:r>
              <a:rPr lang="en-GB" b="1" dirty="0"/>
              <a:t>The sale of services provided in a specific physical location</a:t>
            </a:r>
          </a:p>
          <a:p>
            <a:r>
              <a:rPr lang="en-GB" dirty="0"/>
              <a:t>Part of a larger package of regulations and with the ultimate goal being the Digital Single Market</a:t>
            </a:r>
          </a:p>
          <a:p>
            <a:r>
              <a:rPr lang="en-GB" dirty="0"/>
              <a:t>Emphasis on enforcement of consumer rights</a:t>
            </a:r>
          </a:p>
        </p:txBody>
      </p:sp>
    </p:spTree>
    <p:extLst>
      <p:ext uri="{BB962C8B-B14F-4D97-AF65-F5344CB8AC3E}">
        <p14:creationId xmlns:p14="http://schemas.microsoft.com/office/powerpoint/2010/main" xmlns="" val="2958707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3F879D-539D-4A95-84D3-581DE6D71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Geoblocking</a:t>
            </a:r>
            <a:r>
              <a:rPr lang="en-GB" dirty="0"/>
              <a:t> 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3422A3-415D-4A17-B4C7-86A46978C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"The end of geo-blocking means wider choice, better deals for consumers and more opportunities for businesses“ (Presidency)</a:t>
            </a:r>
          </a:p>
          <a:p>
            <a:r>
              <a:rPr lang="en-GB" dirty="0"/>
              <a:t>No obligation to sell</a:t>
            </a:r>
          </a:p>
          <a:p>
            <a:r>
              <a:rPr lang="en-GB" dirty="0"/>
              <a:t>Does not attempt to regulate or harmonise prices</a:t>
            </a:r>
          </a:p>
          <a:p>
            <a:r>
              <a:rPr lang="en-GB" dirty="0"/>
              <a:t>VAT obligations or different legal requirements may justify </a:t>
            </a:r>
            <a:r>
              <a:rPr lang="en-GB" dirty="0" err="1"/>
              <a:t>geoblocking</a:t>
            </a:r>
            <a:r>
              <a:rPr lang="en-GB" dirty="0"/>
              <a:t>; otherwise discrimination violates this Regulation</a:t>
            </a:r>
          </a:p>
          <a:p>
            <a:r>
              <a:rPr lang="en-GB" dirty="0"/>
              <a:t>To start applying on 3 December 2018 – will be evaluated within 2 years from this date by Commission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36111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BE1942-C262-41B8-BE42-A30CE16D9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Ban on Geo-Blocking in 3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8A324E-1B9A-44DD-B875-5D36F4B94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Goods without physical delivery; </a:t>
            </a:r>
          </a:p>
          <a:p>
            <a:r>
              <a:rPr lang="en-GB" sz="3200" b="1" dirty="0"/>
              <a:t>Electronically-supplied services; </a:t>
            </a:r>
          </a:p>
          <a:p>
            <a:r>
              <a:rPr lang="en-GB" sz="3200" b="1" dirty="0"/>
              <a:t>Services provided in a specific physical location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563532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79</TotalTime>
  <Words>826</Words>
  <Application>Microsoft Office PowerPoint</Application>
  <PresentationFormat>Custom</PresentationFormat>
  <Paragraphs>90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Ion</vt:lpstr>
      <vt:lpstr>Geo-Blocking –New Challenges?</vt:lpstr>
      <vt:lpstr>What is Geo-blocking?</vt:lpstr>
      <vt:lpstr>Background</vt:lpstr>
      <vt:lpstr>Digital Single Market</vt:lpstr>
      <vt:lpstr>Geo-blocking</vt:lpstr>
      <vt:lpstr>Effects of Geo-Blocking</vt:lpstr>
      <vt:lpstr>Regulation 2018/302 of 28 February 2018</vt:lpstr>
      <vt:lpstr>Geoblocking Regulation</vt:lpstr>
      <vt:lpstr>Ban on Geo-Blocking in 3 cases</vt:lpstr>
      <vt:lpstr>Goods Without Physical Delivery</vt:lpstr>
      <vt:lpstr>Electronically Supplied Services</vt:lpstr>
      <vt:lpstr>Services Provided in a Specific Physical Location</vt:lpstr>
      <vt:lpstr>Equal access to goods and services </vt:lpstr>
      <vt:lpstr>Payment transactions </vt:lpstr>
      <vt:lpstr>E-commerce website access </vt:lpstr>
      <vt:lpstr>Passive sales </vt:lpstr>
      <vt:lpstr>Exceptions </vt:lpstr>
      <vt:lpstr>Challenges Ahead</vt:lpstr>
      <vt:lpstr>Way Forward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Geo-Blocking –New Challenges?</dc:title>
  <dc:creator>Geraldine Spiteri</dc:creator>
  <cp:lastModifiedBy>Conrad</cp:lastModifiedBy>
  <cp:revision>9</cp:revision>
  <dcterms:created xsi:type="dcterms:W3CDTF">2018-03-12T09:00:19Z</dcterms:created>
  <dcterms:modified xsi:type="dcterms:W3CDTF">2018-04-12T14:07:59Z</dcterms:modified>
</cp:coreProperties>
</file>