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4" r:id="rId6"/>
    <p:sldId id="263" r:id="rId7"/>
    <p:sldId id="265" r:id="rId8"/>
    <p:sldId id="266" r:id="rId9"/>
    <p:sldId id="267" r:id="rId10"/>
    <p:sldId id="282" r:id="rId11"/>
    <p:sldId id="268" r:id="rId12"/>
    <p:sldId id="269" r:id="rId13"/>
    <p:sldId id="284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0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80" y="-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CB-9218-407E-ABA6-D1D171791BEF}" type="datetimeFigureOut">
              <a:rPr lang="en-GB" smtClean="0">
                <a:solidFill>
                  <a:srgbClr val="283138"/>
                </a:solidFill>
              </a:rPr>
              <a:pPr/>
              <a:t>06/03/2018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313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7970-29EE-4754-B53E-A22C8E6BEC0E}" type="slidenum">
              <a:rPr lang="en-GB" smtClean="0">
                <a:solidFill>
                  <a:srgbClr val="283138"/>
                </a:solidFill>
              </a:rPr>
              <a:pPr/>
              <a:t>‹#›</a:t>
            </a:fld>
            <a:endParaRPr lang="en-GB">
              <a:solidFill>
                <a:srgbClr val="2831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68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CB-9218-407E-ABA6-D1D171791BEF}" type="datetimeFigureOut">
              <a:rPr lang="en-GB" smtClean="0">
                <a:solidFill>
                  <a:srgbClr val="283138"/>
                </a:solidFill>
              </a:rPr>
              <a:pPr/>
              <a:t>06/03/2018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313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7970-29EE-4754-B53E-A22C8E6BEC0E}" type="slidenum">
              <a:rPr lang="en-GB" smtClean="0">
                <a:solidFill>
                  <a:srgbClr val="283138"/>
                </a:solidFill>
              </a:rPr>
              <a:pPr/>
              <a:t>‹#›</a:t>
            </a:fld>
            <a:endParaRPr lang="en-GB">
              <a:solidFill>
                <a:srgbClr val="2831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09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CB-9218-407E-ABA6-D1D171791BEF}" type="datetimeFigureOut">
              <a:rPr lang="en-GB" smtClean="0">
                <a:solidFill>
                  <a:srgbClr val="283138"/>
                </a:solidFill>
              </a:rPr>
              <a:pPr/>
              <a:t>06/03/2018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313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7970-29EE-4754-B53E-A22C8E6BEC0E}" type="slidenum">
              <a:rPr lang="en-GB" smtClean="0">
                <a:solidFill>
                  <a:srgbClr val="283138"/>
                </a:solidFill>
              </a:rPr>
              <a:pPr/>
              <a:t>‹#›</a:t>
            </a:fld>
            <a:endParaRPr lang="en-GB">
              <a:solidFill>
                <a:srgbClr val="283138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7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CB-9218-407E-ABA6-D1D171791BEF}" type="datetimeFigureOut">
              <a:rPr lang="en-GB" smtClean="0">
                <a:solidFill>
                  <a:srgbClr val="283138"/>
                </a:solidFill>
              </a:rPr>
              <a:pPr/>
              <a:t>06/03/2018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313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7970-29EE-4754-B53E-A22C8E6BEC0E}" type="slidenum">
              <a:rPr lang="en-GB" smtClean="0">
                <a:solidFill>
                  <a:srgbClr val="283138"/>
                </a:solidFill>
              </a:rPr>
              <a:pPr/>
              <a:t>‹#›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903742"/>
            <a:ext cx="827583" cy="9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460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CB-9218-407E-ABA6-D1D171791BEF}" type="datetimeFigureOut">
              <a:rPr lang="en-GB" smtClean="0">
                <a:solidFill>
                  <a:srgbClr val="283138"/>
                </a:solidFill>
              </a:rPr>
              <a:pPr/>
              <a:t>06/03/2018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313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7970-29EE-4754-B53E-A22C8E6BEC0E}" type="slidenum">
              <a:rPr lang="en-GB" smtClean="0">
                <a:solidFill>
                  <a:srgbClr val="283138"/>
                </a:solidFill>
              </a:rPr>
              <a:pPr/>
              <a:t>‹#›</a:t>
            </a:fld>
            <a:endParaRPr lang="en-GB">
              <a:solidFill>
                <a:srgbClr val="2831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42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CB-9218-407E-ABA6-D1D171791BEF}" type="datetimeFigureOut">
              <a:rPr lang="en-GB" smtClean="0">
                <a:solidFill>
                  <a:srgbClr val="283138"/>
                </a:solidFill>
              </a:rPr>
              <a:pPr/>
              <a:t>06/03/2018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313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7970-29EE-4754-B53E-A22C8E6BEC0E}" type="slidenum">
              <a:rPr lang="en-GB" smtClean="0">
                <a:solidFill>
                  <a:srgbClr val="283138"/>
                </a:solidFill>
              </a:rPr>
              <a:pPr/>
              <a:t>‹#›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1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CB-9218-407E-ABA6-D1D171791BEF}" type="datetimeFigureOut">
              <a:rPr lang="en-GB" smtClean="0">
                <a:solidFill>
                  <a:srgbClr val="283138"/>
                </a:solidFill>
              </a:rPr>
              <a:pPr/>
              <a:t>06/03/2018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3138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7970-29EE-4754-B53E-A22C8E6BEC0E}" type="slidenum">
              <a:rPr lang="en-GB" smtClean="0">
                <a:solidFill>
                  <a:srgbClr val="283138"/>
                </a:solidFill>
              </a:rPr>
              <a:pPr/>
              <a:t>‹#›</a:t>
            </a:fld>
            <a:endParaRPr lang="en-GB">
              <a:solidFill>
                <a:srgbClr val="2831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61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CB-9218-407E-ABA6-D1D171791BEF}" type="datetimeFigureOut">
              <a:rPr lang="en-GB" smtClean="0">
                <a:solidFill>
                  <a:srgbClr val="283138"/>
                </a:solidFill>
              </a:rPr>
              <a:pPr/>
              <a:t>06/03/2018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313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7970-29EE-4754-B53E-A22C8E6BEC0E}" type="slidenum">
              <a:rPr lang="en-GB" smtClean="0">
                <a:solidFill>
                  <a:srgbClr val="283138"/>
                </a:solidFill>
              </a:rPr>
              <a:pPr/>
              <a:t>‹#›</a:t>
            </a:fld>
            <a:endParaRPr lang="en-GB">
              <a:solidFill>
                <a:srgbClr val="2831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07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CB-9218-407E-ABA6-D1D171791BEF}" type="datetimeFigureOut">
              <a:rPr lang="en-GB" smtClean="0">
                <a:solidFill>
                  <a:srgbClr val="283138"/>
                </a:solidFill>
              </a:rPr>
              <a:pPr/>
              <a:t>06/03/2018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313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7970-29EE-4754-B53E-A22C8E6BEC0E}" type="slidenum">
              <a:rPr lang="en-GB" smtClean="0">
                <a:solidFill>
                  <a:srgbClr val="283138"/>
                </a:solidFill>
              </a:rPr>
              <a:pPr/>
              <a:t>‹#›</a:t>
            </a:fld>
            <a:endParaRPr lang="en-GB">
              <a:solidFill>
                <a:srgbClr val="2831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42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CB-9218-407E-ABA6-D1D171791BEF}" type="datetimeFigureOut">
              <a:rPr lang="en-GB" smtClean="0">
                <a:solidFill>
                  <a:srgbClr val="283138"/>
                </a:solidFill>
              </a:rPr>
              <a:pPr/>
              <a:t>06/03/2018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313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7970-29EE-4754-B53E-A22C8E6BEC0E}" type="slidenum">
              <a:rPr lang="en-GB" smtClean="0">
                <a:solidFill>
                  <a:srgbClr val="283138"/>
                </a:solidFill>
              </a:rPr>
              <a:pPr/>
              <a:t>‹#›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37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35CB-9218-407E-ABA6-D1D171791BEF}" type="datetimeFigureOut">
              <a:rPr lang="en-GB" smtClean="0">
                <a:solidFill>
                  <a:srgbClr val="283138"/>
                </a:solidFill>
              </a:rPr>
              <a:pPr/>
              <a:t>06/03/2018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28313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17970-29EE-4754-B53E-A22C8E6BEC0E}" type="slidenum">
              <a:rPr lang="en-GB" smtClean="0">
                <a:solidFill>
                  <a:srgbClr val="283138"/>
                </a:solidFill>
              </a:rPr>
              <a:pPr/>
              <a:t>‹#›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3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43E35CB-9218-407E-ABA6-D1D171791BEF}" type="datetimeFigureOut">
              <a:rPr lang="en-GB" smtClean="0">
                <a:solidFill>
                  <a:srgbClr val="283138"/>
                </a:solidFill>
              </a:rPr>
              <a:pPr/>
              <a:t>06/03/2018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>
              <a:solidFill>
                <a:srgbClr val="28313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F317970-29EE-4754-B53E-A22C8E6BEC0E}" type="slidenum">
              <a:rPr lang="en-GB" smtClean="0">
                <a:solidFill>
                  <a:srgbClr val="283138"/>
                </a:solidFill>
              </a:rPr>
              <a:pPr/>
              <a:t>‹#›</a:t>
            </a:fld>
            <a:endParaRPr lang="en-GB">
              <a:solidFill>
                <a:srgbClr val="283138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0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acrmalta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www.acrmalta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158360" cy="2952328"/>
          </a:xfrm>
        </p:spPr>
        <p:txBody>
          <a:bodyPr>
            <a:normAutofit fontScale="90000"/>
          </a:bodyPr>
          <a:lstStyle/>
          <a:p>
            <a:r>
              <a:rPr lang="fr-BE" sz="3100" b="1" dirty="0" smtClean="0"/>
              <a:t>World </a:t>
            </a:r>
            <a:r>
              <a:rPr lang="fr-BE" sz="3100" b="1" dirty="0"/>
              <a:t>Consumer </a:t>
            </a:r>
            <a:r>
              <a:rPr lang="fr-BE" sz="3100" b="1" dirty="0" smtClean="0"/>
              <a:t>Day</a:t>
            </a:r>
            <a:br>
              <a:rPr lang="fr-BE" sz="3100" b="1" dirty="0" smtClean="0"/>
            </a:br>
            <a:r>
              <a:rPr lang="fr-BE" sz="3200" b="1" dirty="0"/>
              <a:t>Malta </a:t>
            </a:r>
            <a:r>
              <a:rPr lang="fr-BE" sz="3200" b="1" dirty="0" err="1"/>
              <a:t>Conference</a:t>
            </a:r>
            <a:r>
              <a:rPr lang="fr-BE" sz="3200" b="1" dirty="0"/>
              <a:t>: </a:t>
            </a:r>
            <a:r>
              <a:rPr lang="fr-BE" sz="3200" b="1" i="1" dirty="0" err="1"/>
              <a:t>Making</a:t>
            </a:r>
            <a:r>
              <a:rPr lang="fr-BE" sz="3200" b="1" i="1" dirty="0"/>
              <a:t> Digital </a:t>
            </a:r>
            <a:r>
              <a:rPr lang="fr-BE" sz="3200" b="1" i="1" dirty="0" err="1"/>
              <a:t>Marketplaces</a:t>
            </a:r>
            <a:r>
              <a:rPr lang="fr-BE" sz="3200" b="1" i="1" dirty="0"/>
              <a:t> </a:t>
            </a:r>
            <a:r>
              <a:rPr lang="fr-BE" sz="3200" b="1" i="1" dirty="0" err="1"/>
              <a:t>Fairer</a:t>
            </a:r>
            <a:r>
              <a:rPr lang="fr-BE" sz="3200" b="1" i="1" dirty="0"/>
              <a:t/>
            </a:r>
            <a:br>
              <a:rPr lang="fr-BE" sz="3200" b="1" i="1" dirty="0"/>
            </a:br>
            <a:r>
              <a:rPr lang="fr-BE" sz="3100" b="1" dirty="0" smtClean="0"/>
              <a:t> </a:t>
            </a:r>
            <a:br>
              <a:rPr lang="fr-BE" sz="3100" b="1" dirty="0" smtClean="0"/>
            </a:br>
            <a:r>
              <a:rPr lang="fr-BE" sz="3100" b="1" dirty="0" smtClean="0"/>
              <a:t>15 </a:t>
            </a:r>
            <a:r>
              <a:rPr lang="fr-BE" sz="3100" b="1" dirty="0"/>
              <a:t>March 2018</a:t>
            </a:r>
            <a:r>
              <a:rPr lang="en-GB" sz="3100" dirty="0"/>
              <a:t/>
            </a:r>
            <a:br>
              <a:rPr lang="en-GB" sz="3100" dirty="0"/>
            </a:br>
            <a:r>
              <a:rPr lang="fr-BE" b="1" dirty="0"/>
              <a:t>		</a:t>
            </a:r>
            <a:r>
              <a:rPr lang="en-GB" dirty="0"/>
              <a:t/>
            </a:r>
            <a:br>
              <a:rPr lang="en-GB" dirty="0"/>
            </a:br>
            <a:r>
              <a:rPr lang="fr-BE" sz="4000" b="1" dirty="0" err="1" smtClean="0"/>
              <a:t>Consumers</a:t>
            </a:r>
            <a:r>
              <a:rPr lang="fr-BE" sz="4000" b="1" dirty="0" smtClean="0"/>
              <a:t>: </a:t>
            </a:r>
            <a:br>
              <a:rPr lang="fr-BE" sz="4000" b="1" dirty="0" smtClean="0"/>
            </a:br>
            <a:r>
              <a:rPr lang="fr-BE" sz="4000" b="1" dirty="0" err="1" smtClean="0"/>
              <a:t>stakeholders</a:t>
            </a:r>
            <a:r>
              <a:rPr lang="fr-BE" sz="4000" b="1" dirty="0" smtClean="0"/>
              <a:t> </a:t>
            </a:r>
            <a:r>
              <a:rPr lang="fr-BE" sz="4000" b="1" dirty="0"/>
              <a:t>in online </a:t>
            </a:r>
            <a:r>
              <a:rPr lang="fr-BE" sz="4000" b="1" dirty="0" err="1" smtClean="0"/>
              <a:t>platforms</a:t>
            </a:r>
            <a:endParaRPr lang="en-GB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602" y="260648"/>
            <a:ext cx="1575048" cy="15750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65" y="53567"/>
            <a:ext cx="1532835" cy="17776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5480" y="5369029"/>
            <a:ext cx="8086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/>
              <a:t>Grace </a:t>
            </a:r>
            <a:r>
              <a:rPr lang="fr-BE" sz="2400" b="1" dirty="0" err="1"/>
              <a:t>Attard</a:t>
            </a:r>
            <a:r>
              <a:rPr lang="fr-BE" sz="2400" b="1" dirty="0"/>
              <a:t>, </a:t>
            </a:r>
            <a:endParaRPr lang="fr-BE" sz="2400" b="1" dirty="0" smtClean="0"/>
          </a:p>
          <a:p>
            <a:pPr algn="ctr"/>
            <a:r>
              <a:rPr lang="fr-BE" sz="2400" b="1" dirty="0" smtClean="0"/>
              <a:t>General </a:t>
            </a:r>
            <a:r>
              <a:rPr lang="fr-BE" sz="2400" b="1" dirty="0" err="1" smtClean="0"/>
              <a:t>Secretary</a:t>
            </a:r>
            <a:r>
              <a:rPr lang="fr-BE" sz="2400" b="1" dirty="0" smtClean="0"/>
              <a:t>, Association Consumer </a:t>
            </a:r>
            <a:r>
              <a:rPr lang="fr-BE" sz="2400" b="1" dirty="0" err="1" smtClean="0"/>
              <a:t>Rights</a:t>
            </a:r>
            <a:r>
              <a:rPr lang="fr-BE" sz="2400" b="1" dirty="0" smtClean="0"/>
              <a:t> Malta (ACR) </a:t>
            </a:r>
            <a:endParaRPr lang="en-GB" sz="2400" b="1" dirty="0">
              <a:solidFill>
                <a:prstClr val="black"/>
              </a:solidFill>
            </a:endParaRPr>
          </a:p>
          <a:p>
            <a:pPr algn="ctr"/>
            <a:r>
              <a:rPr lang="fr-BE" sz="2400" b="1" dirty="0" smtClean="0"/>
              <a:t>EESC/CCMI </a:t>
            </a:r>
            <a:r>
              <a:rPr lang="fr-BE" sz="2400" b="1" dirty="0" err="1" smtClean="0"/>
              <a:t>delegate</a:t>
            </a:r>
            <a:endParaRPr lang="fr-BE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81585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492896"/>
            <a:ext cx="8496944" cy="4176464"/>
          </a:xfrm>
        </p:spPr>
        <p:txBody>
          <a:bodyPr>
            <a:normAutofit/>
          </a:bodyPr>
          <a:lstStyle/>
          <a:p>
            <a:r>
              <a:rPr lang="fr-BE" b="1" dirty="0" smtClean="0"/>
              <a:t>The </a:t>
            </a:r>
            <a:r>
              <a:rPr lang="fr-BE" b="1" dirty="0" err="1"/>
              <a:t>concerns</a:t>
            </a:r>
            <a:r>
              <a:rPr lang="fr-BE" b="1" dirty="0"/>
              <a:t> of </a:t>
            </a:r>
            <a:r>
              <a:rPr lang="fr-BE" b="1" dirty="0" err="1"/>
              <a:t>consumers</a:t>
            </a:r>
            <a:r>
              <a:rPr lang="fr-BE" b="1" dirty="0"/>
              <a:t>, </a:t>
            </a:r>
            <a:r>
              <a:rPr lang="fr-BE" b="1" dirty="0" err="1"/>
              <a:t>need</a:t>
            </a:r>
            <a:r>
              <a:rPr lang="fr-BE" b="1" dirty="0"/>
              <a:t> to </a:t>
            </a:r>
            <a:r>
              <a:rPr lang="fr-BE" b="1" dirty="0" err="1"/>
              <a:t>be</a:t>
            </a:r>
            <a:r>
              <a:rPr lang="fr-BE" b="1" dirty="0"/>
              <a:t> more  </a:t>
            </a:r>
            <a:r>
              <a:rPr lang="fr-BE" b="1" dirty="0" err="1"/>
              <a:t>adequately</a:t>
            </a:r>
            <a:r>
              <a:rPr lang="fr-BE" b="1" dirty="0"/>
              <a:t> </a:t>
            </a:r>
            <a:r>
              <a:rPr lang="fr-BE" b="1" dirty="0" err="1"/>
              <a:t>addressed</a:t>
            </a:r>
            <a:r>
              <a:rPr lang="fr-BE" b="1" dirty="0"/>
              <a:t>, in </a:t>
            </a:r>
            <a:r>
              <a:rPr lang="fr-BE" b="1" dirty="0" err="1"/>
              <a:t>particular</a:t>
            </a:r>
            <a:r>
              <a:rPr lang="fr-BE" b="1" dirty="0"/>
              <a:t> in the </a:t>
            </a:r>
            <a:r>
              <a:rPr lang="fr-BE" b="1" dirty="0" err="1"/>
              <a:t>following</a:t>
            </a:r>
            <a:r>
              <a:rPr lang="fr-BE" b="1" dirty="0"/>
              <a:t> </a:t>
            </a:r>
            <a:r>
              <a:rPr lang="fr-BE" b="1" dirty="0" smtClean="0"/>
              <a:t>areas</a:t>
            </a:r>
          </a:p>
          <a:p>
            <a:pPr marL="759143" lvl="1" indent="-457200">
              <a:buFont typeface="+mj-lt"/>
              <a:buAutoNum type="arabicPeriod"/>
            </a:pPr>
            <a:r>
              <a:rPr lang="fr-BE" b="1" dirty="0" err="1" smtClean="0"/>
              <a:t>Connectivity</a:t>
            </a:r>
            <a:r>
              <a:rPr lang="fr-BE" b="1" dirty="0" smtClean="0"/>
              <a:t> and inclusion</a:t>
            </a:r>
          </a:p>
          <a:p>
            <a:pPr marL="759143" lvl="1" indent="-457200">
              <a:buFont typeface="+mj-lt"/>
              <a:buAutoNum type="arabicPeriod"/>
            </a:pPr>
            <a:r>
              <a:rPr lang="fr-BE" b="1" dirty="0" smtClean="0"/>
              <a:t>Information and </a:t>
            </a:r>
            <a:r>
              <a:rPr lang="fr-BE" b="1" dirty="0" err="1" smtClean="0"/>
              <a:t>transparency</a:t>
            </a:r>
            <a:endParaRPr lang="fr-BE" b="1" dirty="0"/>
          </a:p>
          <a:p>
            <a:pPr marL="759143" lvl="1" indent="-457200">
              <a:buFont typeface="+mj-lt"/>
              <a:buAutoNum type="arabicPeriod"/>
            </a:pPr>
            <a:r>
              <a:rPr lang="fr-BE" b="1" dirty="0" err="1" smtClean="0"/>
              <a:t>Ownership</a:t>
            </a:r>
            <a:r>
              <a:rPr lang="fr-BE" b="1" dirty="0" smtClean="0"/>
              <a:t> and use</a:t>
            </a:r>
          </a:p>
          <a:p>
            <a:pPr marL="759143" lvl="1" indent="-457200">
              <a:buFont typeface="+mj-lt"/>
              <a:buAutoNum type="arabicPeriod"/>
            </a:pPr>
            <a:r>
              <a:rPr lang="fr-BE" b="1" dirty="0" smtClean="0"/>
              <a:t>Security and </a:t>
            </a:r>
            <a:r>
              <a:rPr lang="fr-BE" b="1" dirty="0" err="1" smtClean="0"/>
              <a:t>safety</a:t>
            </a:r>
            <a:endParaRPr lang="fr-BE" b="1" dirty="0" smtClean="0"/>
          </a:p>
          <a:p>
            <a:pPr marL="759143" lvl="1" indent="-457200">
              <a:buFont typeface="+mj-lt"/>
              <a:buAutoNum type="arabicPeriod"/>
            </a:pPr>
            <a:r>
              <a:rPr lang="fr-BE" b="1" dirty="0" smtClean="0"/>
              <a:t>Complaints handling and </a:t>
            </a:r>
            <a:r>
              <a:rPr lang="fr-BE" b="1" dirty="0" err="1" smtClean="0"/>
              <a:t>redress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Concerns of consumers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725144"/>
            <a:ext cx="3038947" cy="15718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04049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BE" b="1" dirty="0" err="1" smtClean="0"/>
              <a:t>Having</a:t>
            </a:r>
            <a:r>
              <a:rPr lang="fr-BE" b="1" dirty="0" smtClean="0"/>
              <a:t> </a:t>
            </a:r>
            <a:r>
              <a:rPr lang="fr-BE" b="1" dirty="0" err="1"/>
              <a:t>access</a:t>
            </a:r>
            <a:r>
              <a:rPr lang="fr-BE" b="1" dirty="0"/>
              <a:t> to a high </a:t>
            </a:r>
            <a:r>
              <a:rPr lang="fr-BE" b="1" dirty="0" err="1"/>
              <a:t>quality</a:t>
            </a:r>
            <a:r>
              <a:rPr lang="fr-BE" b="1" dirty="0"/>
              <a:t>, </a:t>
            </a:r>
            <a:r>
              <a:rPr lang="fr-BE" b="1" dirty="0" err="1"/>
              <a:t>affordable</a:t>
            </a:r>
            <a:r>
              <a:rPr lang="fr-BE" b="1" dirty="0"/>
              <a:t> internet </a:t>
            </a:r>
            <a:r>
              <a:rPr lang="fr-BE" b="1" dirty="0" err="1"/>
              <a:t>connection</a:t>
            </a:r>
            <a:r>
              <a:rPr lang="fr-BE" b="1" dirty="0"/>
              <a:t>, </a:t>
            </a:r>
            <a:r>
              <a:rPr lang="fr-BE" b="1" dirty="0" err="1"/>
              <a:t>both</a:t>
            </a:r>
            <a:r>
              <a:rPr lang="fr-BE" b="1" dirty="0"/>
              <a:t> mobile and </a:t>
            </a:r>
            <a:r>
              <a:rPr lang="fr-BE" b="1" dirty="0" err="1"/>
              <a:t>fixed</a:t>
            </a:r>
            <a:r>
              <a:rPr lang="fr-BE" b="1" dirty="0"/>
              <a:t>, </a:t>
            </a:r>
            <a:r>
              <a:rPr lang="fr-BE" b="1" dirty="0" err="1"/>
              <a:t>nationally</a:t>
            </a:r>
            <a:r>
              <a:rPr lang="fr-BE" b="1" dirty="0"/>
              <a:t> and </a:t>
            </a:r>
            <a:r>
              <a:rPr lang="fr-BE" b="1" dirty="0" err="1"/>
              <a:t>internationally</a:t>
            </a:r>
            <a:r>
              <a:rPr lang="fr-BE" b="1" dirty="0"/>
              <a:t>, </a:t>
            </a:r>
            <a:endParaRPr lang="en-GB" dirty="0"/>
          </a:p>
          <a:p>
            <a:pPr lvl="0"/>
            <a:r>
              <a:rPr lang="fr-BE" b="1" dirty="0"/>
              <a:t>More </a:t>
            </a:r>
            <a:r>
              <a:rPr lang="fr-BE" b="1" dirty="0" err="1"/>
              <a:t>than</a:t>
            </a:r>
            <a:r>
              <a:rPr lang="fr-BE" b="1" dirty="0"/>
              <a:t> </a:t>
            </a:r>
            <a:r>
              <a:rPr lang="fr-BE" b="1" dirty="0" err="1"/>
              <a:t>ever</a:t>
            </a:r>
            <a:r>
              <a:rPr lang="fr-BE" b="1" dirty="0"/>
              <a:t>, internet </a:t>
            </a:r>
            <a:r>
              <a:rPr lang="fr-BE" b="1" dirty="0" err="1"/>
              <a:t>access</a:t>
            </a:r>
            <a:r>
              <a:rPr lang="fr-BE" b="1" dirty="0"/>
              <a:t> providers </a:t>
            </a:r>
            <a:r>
              <a:rPr lang="fr-BE" b="1" dirty="0" err="1"/>
              <a:t>shall</a:t>
            </a:r>
            <a:r>
              <a:rPr lang="fr-BE" b="1" dirty="0"/>
              <a:t> not </a:t>
            </a:r>
            <a:r>
              <a:rPr lang="fr-BE" b="1" dirty="0" err="1"/>
              <a:t>unjustifiably</a:t>
            </a:r>
            <a:r>
              <a:rPr lang="fr-BE" b="1" dirty="0"/>
              <a:t> slow down, block </a:t>
            </a:r>
            <a:r>
              <a:rPr lang="fr-BE" b="1" dirty="0" err="1"/>
              <a:t>access</a:t>
            </a:r>
            <a:r>
              <a:rPr lang="fr-BE" b="1" dirty="0"/>
              <a:t> to, or </a:t>
            </a:r>
            <a:r>
              <a:rPr lang="fr-BE" b="1" dirty="0" err="1"/>
              <a:t>otherwise</a:t>
            </a:r>
            <a:r>
              <a:rPr lang="fr-BE" b="1" dirty="0"/>
              <a:t> </a:t>
            </a:r>
            <a:r>
              <a:rPr lang="fr-BE" b="1" dirty="0" err="1"/>
              <a:t>discriminate</a:t>
            </a:r>
            <a:r>
              <a:rPr lang="fr-BE" b="1" dirty="0"/>
              <a:t> </a:t>
            </a:r>
            <a:r>
              <a:rPr lang="fr-BE" b="1" dirty="0" err="1"/>
              <a:t>against</a:t>
            </a:r>
            <a:r>
              <a:rPr lang="fr-BE" b="1" dirty="0"/>
              <a:t> certain applications or services.</a:t>
            </a:r>
            <a:endParaRPr lang="en-GB" dirty="0"/>
          </a:p>
          <a:p>
            <a:pPr lvl="0"/>
            <a:r>
              <a:rPr lang="fr-BE" b="1" dirty="0" err="1"/>
              <a:t>Consumers</a:t>
            </a:r>
            <a:r>
              <a:rPr lang="fr-BE" b="1" dirty="0"/>
              <a:t> </a:t>
            </a:r>
            <a:r>
              <a:rPr lang="fr-BE" b="1" dirty="0" err="1"/>
              <a:t>should</a:t>
            </a:r>
            <a:r>
              <a:rPr lang="fr-BE" b="1" dirty="0"/>
              <a:t> have </a:t>
            </a:r>
            <a:r>
              <a:rPr lang="fr-BE" b="1" dirty="0" err="1"/>
              <a:t>access</a:t>
            </a:r>
            <a:r>
              <a:rPr lang="fr-BE" b="1" dirty="0"/>
              <a:t> to an </a:t>
            </a:r>
            <a:r>
              <a:rPr lang="fr-BE" b="1" dirty="0" err="1"/>
              <a:t>affordable</a:t>
            </a:r>
            <a:r>
              <a:rPr lang="fr-BE" b="1" dirty="0"/>
              <a:t>, high-</a:t>
            </a:r>
            <a:r>
              <a:rPr lang="fr-BE" b="1" dirty="0" err="1"/>
              <a:t>quality</a:t>
            </a:r>
            <a:r>
              <a:rPr lang="fr-BE" b="1" dirty="0"/>
              <a:t>, high-speed internet </a:t>
            </a:r>
            <a:r>
              <a:rPr lang="fr-BE" b="1" dirty="0" err="1"/>
              <a:t>connection</a:t>
            </a:r>
            <a:r>
              <a:rPr lang="fr-BE" b="1" dirty="0"/>
              <a:t> 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/>
              <a:t>1. </a:t>
            </a:r>
            <a:r>
              <a:rPr lang="fr-BE" b="1" dirty="0" err="1" smtClean="0"/>
              <a:t>Connectivity</a:t>
            </a:r>
            <a:r>
              <a:rPr lang="fr-BE" b="1" dirty="0" smtClean="0"/>
              <a:t> </a:t>
            </a:r>
            <a:r>
              <a:rPr lang="fr-BE" b="1" dirty="0"/>
              <a:t>and Inclusion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023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482453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BE" b="1" dirty="0" err="1" smtClean="0"/>
              <a:t>Having</a:t>
            </a:r>
            <a:r>
              <a:rPr lang="fr-BE" b="1" dirty="0" smtClean="0"/>
              <a:t> </a:t>
            </a:r>
            <a:r>
              <a:rPr lang="fr-BE" b="1" dirty="0"/>
              <a:t>the right information </a:t>
            </a:r>
            <a:r>
              <a:rPr lang="fr-BE" b="1" dirty="0" err="1" smtClean="0"/>
              <a:t>is</a:t>
            </a:r>
            <a:r>
              <a:rPr lang="fr-BE" b="1" dirty="0" smtClean="0"/>
              <a:t> important </a:t>
            </a:r>
          </a:p>
          <a:p>
            <a:pPr lvl="0"/>
            <a:r>
              <a:rPr lang="fr-BE" b="1" dirty="0"/>
              <a:t>T</a:t>
            </a:r>
            <a:r>
              <a:rPr lang="fr-BE" b="1" dirty="0" smtClean="0"/>
              <a:t>o </a:t>
            </a:r>
            <a:r>
              <a:rPr lang="fr-BE" b="1" dirty="0" err="1"/>
              <a:t>understand</a:t>
            </a:r>
            <a:r>
              <a:rPr lang="fr-BE" b="1" dirty="0"/>
              <a:t> how digital </a:t>
            </a:r>
            <a:r>
              <a:rPr lang="fr-BE" b="1" dirty="0" err="1"/>
              <a:t>products</a:t>
            </a:r>
            <a:r>
              <a:rPr lang="fr-BE" b="1" dirty="0"/>
              <a:t> and services </a:t>
            </a:r>
            <a:r>
              <a:rPr lang="fr-BE" b="1" dirty="0" err="1"/>
              <a:t>work</a:t>
            </a:r>
            <a:r>
              <a:rPr lang="fr-BE" b="1" dirty="0"/>
              <a:t> </a:t>
            </a:r>
            <a:endParaRPr lang="en-GB" dirty="0"/>
          </a:p>
          <a:p>
            <a:pPr lvl="0"/>
            <a:r>
              <a:rPr lang="fr-BE" b="1" dirty="0"/>
              <a:t>To  </a:t>
            </a:r>
            <a:r>
              <a:rPr lang="fr-BE" b="1" dirty="0" err="1"/>
              <a:t>make</a:t>
            </a:r>
            <a:r>
              <a:rPr lang="fr-BE" b="1" dirty="0"/>
              <a:t> </a:t>
            </a:r>
            <a:r>
              <a:rPr lang="fr-BE" b="1" dirty="0" err="1"/>
              <a:t>decisions</a:t>
            </a:r>
            <a:r>
              <a:rPr lang="fr-BE" b="1" dirty="0"/>
              <a:t> in an </a:t>
            </a:r>
            <a:r>
              <a:rPr lang="fr-BE" b="1" dirty="0" err="1"/>
              <a:t>environment</a:t>
            </a:r>
            <a:r>
              <a:rPr lang="fr-BE" b="1" dirty="0"/>
              <a:t> </a:t>
            </a:r>
            <a:r>
              <a:rPr lang="fr-BE" b="1" dirty="0" err="1"/>
              <a:t>that</a:t>
            </a:r>
            <a:r>
              <a:rPr lang="fr-BE" b="1" dirty="0"/>
              <a:t> </a:t>
            </a:r>
            <a:r>
              <a:rPr lang="fr-BE" b="1" dirty="0" err="1"/>
              <a:t>consumers</a:t>
            </a:r>
            <a:r>
              <a:rPr lang="fr-BE" b="1" dirty="0"/>
              <a:t> </a:t>
            </a:r>
            <a:r>
              <a:rPr lang="fr-BE" b="1" dirty="0" err="1"/>
              <a:t>can</a:t>
            </a:r>
            <a:r>
              <a:rPr lang="fr-BE" b="1" dirty="0"/>
              <a:t> trust. </a:t>
            </a:r>
            <a:endParaRPr lang="en-GB" dirty="0"/>
          </a:p>
          <a:p>
            <a:pPr lvl="0"/>
            <a:r>
              <a:rPr lang="fr-BE" b="1" dirty="0"/>
              <a:t>T</a:t>
            </a:r>
            <a:r>
              <a:rPr lang="fr-BE" b="1" dirty="0" smtClean="0"/>
              <a:t>o </a:t>
            </a:r>
            <a:r>
              <a:rPr lang="fr-BE" b="1" dirty="0" err="1"/>
              <a:t>get</a:t>
            </a:r>
            <a:r>
              <a:rPr lang="fr-BE" b="1" dirty="0"/>
              <a:t> </a:t>
            </a:r>
            <a:r>
              <a:rPr lang="fr-BE" b="1" dirty="0" err="1"/>
              <a:t>easily</a:t>
            </a:r>
            <a:r>
              <a:rPr lang="fr-BE" b="1" dirty="0"/>
              <a:t> accessible, </a:t>
            </a:r>
            <a:r>
              <a:rPr lang="fr-BE" b="1" dirty="0" err="1"/>
              <a:t>clear</a:t>
            </a:r>
            <a:r>
              <a:rPr lang="fr-BE" b="1" dirty="0"/>
              <a:t>, concise, </a:t>
            </a:r>
            <a:r>
              <a:rPr lang="fr-BE" b="1" dirty="0" err="1"/>
              <a:t>meaningful</a:t>
            </a:r>
            <a:r>
              <a:rPr lang="fr-BE" b="1" dirty="0"/>
              <a:t> and </a:t>
            </a:r>
            <a:r>
              <a:rPr lang="fr-BE" b="1" dirty="0" err="1"/>
              <a:t>verifiable</a:t>
            </a:r>
            <a:r>
              <a:rPr lang="fr-BE" b="1" dirty="0"/>
              <a:t> information </a:t>
            </a:r>
            <a:r>
              <a:rPr lang="fr-BE" b="1" dirty="0" err="1"/>
              <a:t>that</a:t>
            </a:r>
            <a:r>
              <a:rPr lang="fr-BE" b="1" dirty="0"/>
              <a:t> </a:t>
            </a:r>
            <a:r>
              <a:rPr lang="fr-BE" b="1" dirty="0" err="1"/>
              <a:t>gives</a:t>
            </a:r>
            <a:r>
              <a:rPr lang="fr-BE" b="1" dirty="0"/>
              <a:t> full </a:t>
            </a:r>
            <a:r>
              <a:rPr lang="fr-BE" b="1" dirty="0" err="1"/>
              <a:t>clarity</a:t>
            </a:r>
            <a:r>
              <a:rPr lang="fr-BE" b="1" dirty="0"/>
              <a:t> to people </a:t>
            </a:r>
            <a:r>
              <a:rPr lang="fr-BE" b="1" dirty="0" err="1"/>
              <a:t>at</a:t>
            </a:r>
            <a:r>
              <a:rPr lang="fr-BE" b="1" dirty="0"/>
              <a:t> the right time. </a:t>
            </a:r>
            <a:endParaRPr lang="en-GB" dirty="0"/>
          </a:p>
          <a:p>
            <a:pPr lvl="0"/>
            <a:r>
              <a:rPr lang="fr-BE" b="1" dirty="0"/>
              <a:t>To </a:t>
            </a:r>
            <a:r>
              <a:rPr lang="fr-BE" b="1" dirty="0" err="1"/>
              <a:t>enable</a:t>
            </a:r>
            <a:r>
              <a:rPr lang="fr-BE" b="1" dirty="0"/>
              <a:t> </a:t>
            </a:r>
            <a:r>
              <a:rPr lang="fr-BE" b="1" dirty="0" err="1"/>
              <a:t>consumers</a:t>
            </a:r>
            <a:r>
              <a:rPr lang="fr-BE" b="1" dirty="0"/>
              <a:t> to </a:t>
            </a:r>
            <a:r>
              <a:rPr lang="fr-BE" b="1" dirty="0" err="1"/>
              <a:t>understand</a:t>
            </a:r>
            <a:r>
              <a:rPr lang="fr-BE" b="1" dirty="0"/>
              <a:t> the implications of </a:t>
            </a:r>
            <a:r>
              <a:rPr lang="fr-BE" b="1" dirty="0" err="1"/>
              <a:t>their</a:t>
            </a:r>
            <a:r>
              <a:rPr lang="fr-BE" b="1" dirty="0"/>
              <a:t> usage of services and </a:t>
            </a:r>
            <a:r>
              <a:rPr lang="fr-BE" b="1" dirty="0" err="1"/>
              <a:t>facilitate</a:t>
            </a:r>
            <a:r>
              <a:rPr lang="fr-BE" b="1" dirty="0"/>
              <a:t> confident, </a:t>
            </a:r>
            <a:r>
              <a:rPr lang="fr-BE" b="1" dirty="0" err="1"/>
              <a:t>informed</a:t>
            </a:r>
            <a:r>
              <a:rPr lang="fr-BE" b="1" dirty="0"/>
              <a:t> </a:t>
            </a:r>
            <a:r>
              <a:rPr lang="fr-BE" b="1" dirty="0" err="1" smtClean="0"/>
              <a:t>decision-making</a:t>
            </a:r>
            <a:endParaRPr lang="fr-BE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b="1" dirty="0" smtClean="0"/>
              <a:t>2. Information </a:t>
            </a:r>
            <a:r>
              <a:rPr lang="fr-BE" b="1" dirty="0"/>
              <a:t>and </a:t>
            </a:r>
            <a:r>
              <a:rPr lang="fr-BE" b="1" dirty="0" err="1" smtClean="0"/>
              <a:t>Transparency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878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060848"/>
            <a:ext cx="8280919" cy="4065315"/>
          </a:xfrm>
        </p:spPr>
        <p:txBody>
          <a:bodyPr>
            <a:normAutofit/>
          </a:bodyPr>
          <a:lstStyle/>
          <a:p>
            <a:r>
              <a:rPr lang="fr-BE" b="1" dirty="0" err="1"/>
              <a:t>Clear</a:t>
            </a:r>
            <a:r>
              <a:rPr lang="fr-BE" b="1" dirty="0"/>
              <a:t> and </a:t>
            </a:r>
            <a:r>
              <a:rPr lang="fr-BE" b="1" dirty="0" err="1"/>
              <a:t>easily</a:t>
            </a:r>
            <a:r>
              <a:rPr lang="fr-BE" b="1" dirty="0"/>
              <a:t> </a:t>
            </a:r>
            <a:r>
              <a:rPr lang="fr-BE" b="1" dirty="0" err="1"/>
              <a:t>understandable</a:t>
            </a:r>
            <a:r>
              <a:rPr lang="fr-BE" b="1" dirty="0"/>
              <a:t> information </a:t>
            </a:r>
            <a:r>
              <a:rPr lang="fr-BE" b="1" dirty="0" err="1" smtClean="0"/>
              <a:t>is</a:t>
            </a:r>
            <a:r>
              <a:rPr lang="fr-BE" b="1" dirty="0" smtClean="0"/>
              <a:t> </a:t>
            </a:r>
            <a:r>
              <a:rPr lang="fr-BE" b="1" dirty="0" err="1" smtClean="0"/>
              <a:t>necessary</a:t>
            </a:r>
            <a:r>
              <a:rPr lang="fr-BE" b="1" dirty="0" smtClean="0"/>
              <a:t> about</a:t>
            </a:r>
          </a:p>
          <a:p>
            <a:pPr lvl="1">
              <a:buFont typeface="Arial" pitchFamily="34" charset="0"/>
              <a:buChar char="•"/>
            </a:pPr>
            <a:r>
              <a:rPr lang="fr-BE" b="1" dirty="0" err="1"/>
              <a:t>products</a:t>
            </a:r>
            <a:r>
              <a:rPr lang="fr-BE" b="1" dirty="0"/>
              <a:t> and services, </a:t>
            </a:r>
            <a:endParaRPr lang="en-GB" dirty="0"/>
          </a:p>
          <a:p>
            <a:pPr lvl="1">
              <a:buFont typeface="Arial" pitchFamily="34" charset="0"/>
              <a:buChar char="•"/>
            </a:pPr>
            <a:r>
              <a:rPr lang="fr-BE" b="1" dirty="0"/>
              <a:t>providers, </a:t>
            </a:r>
            <a:endParaRPr lang="en-GB" dirty="0"/>
          </a:p>
          <a:p>
            <a:pPr lvl="1">
              <a:buFont typeface="Arial" pitchFamily="34" charset="0"/>
              <a:buChar char="•"/>
            </a:pPr>
            <a:r>
              <a:rPr lang="fr-BE" b="1" dirty="0" err="1"/>
              <a:t>processes</a:t>
            </a:r>
            <a:r>
              <a:rPr lang="fr-BE" b="1" dirty="0"/>
              <a:t> </a:t>
            </a:r>
          </a:p>
          <a:p>
            <a:r>
              <a:rPr lang="fr-BE" b="1" dirty="0" smtClean="0"/>
              <a:t>Consumer </a:t>
            </a:r>
            <a:r>
              <a:rPr lang="fr-BE" b="1" dirty="0" err="1"/>
              <a:t>rights</a:t>
            </a:r>
            <a:r>
              <a:rPr lang="fr-BE" b="1" dirty="0"/>
              <a:t> </a:t>
            </a:r>
            <a:r>
              <a:rPr lang="fr-BE" b="1" dirty="0" err="1"/>
              <a:t>should</a:t>
            </a:r>
            <a:r>
              <a:rPr lang="fr-BE" b="1" dirty="0"/>
              <a:t>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prominent</a:t>
            </a:r>
            <a:r>
              <a:rPr lang="fr-BE" b="1" dirty="0"/>
              <a:t> and </a:t>
            </a:r>
            <a:r>
              <a:rPr lang="fr-BE" b="1" dirty="0" err="1"/>
              <a:t>readily</a:t>
            </a:r>
            <a:r>
              <a:rPr lang="fr-BE" b="1" dirty="0"/>
              <a:t> </a:t>
            </a:r>
            <a:r>
              <a:rPr lang="fr-BE" b="1" dirty="0" err="1"/>
              <a:t>available</a:t>
            </a:r>
            <a:r>
              <a:rPr lang="fr-BE" b="1" dirty="0"/>
              <a:t>. </a:t>
            </a:r>
            <a:endParaRPr lang="en-GB" dirty="0"/>
          </a:p>
          <a:p>
            <a:pPr lvl="0"/>
            <a:r>
              <a:rPr lang="fr-BE" b="1" dirty="0" err="1"/>
              <a:t>Critical</a:t>
            </a:r>
            <a:r>
              <a:rPr lang="fr-BE" b="1" dirty="0"/>
              <a:t> information </a:t>
            </a:r>
            <a:r>
              <a:rPr lang="fr-BE" b="1" dirty="0" err="1" smtClean="0"/>
              <a:t>should</a:t>
            </a:r>
            <a:r>
              <a:rPr lang="fr-BE" b="1" dirty="0" smtClean="0"/>
              <a:t> </a:t>
            </a:r>
            <a:r>
              <a:rPr lang="fr-BE" b="1" dirty="0" err="1"/>
              <a:t>be</a:t>
            </a:r>
            <a:r>
              <a:rPr lang="fr-BE" b="1" dirty="0"/>
              <a:t> made </a:t>
            </a:r>
            <a:r>
              <a:rPr lang="fr-BE" b="1" dirty="0" err="1"/>
              <a:t>prominent</a:t>
            </a:r>
            <a:r>
              <a:rPr lang="fr-BE" b="1" dirty="0"/>
              <a:t> </a:t>
            </a:r>
            <a:r>
              <a:rPr lang="fr-BE" b="1" dirty="0" err="1"/>
              <a:t>prior</a:t>
            </a:r>
            <a:r>
              <a:rPr lang="fr-BE" b="1" dirty="0"/>
              <a:t> to </a:t>
            </a:r>
            <a:r>
              <a:rPr lang="fr-BE" b="1" dirty="0" err="1"/>
              <a:t>purchase</a:t>
            </a:r>
            <a:r>
              <a:rPr lang="fr-BE" b="1" dirty="0"/>
              <a:t>. 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2. Information and </a:t>
            </a:r>
            <a:r>
              <a:rPr lang="fr-BE" b="1" dirty="0" err="1"/>
              <a:t>Transparency</a:t>
            </a:r>
            <a:endParaRPr lang="en-GB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085184"/>
            <a:ext cx="2904323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21556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13732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BE" b="1" dirty="0" smtClean="0"/>
              <a:t>Digital </a:t>
            </a:r>
            <a:r>
              <a:rPr lang="fr-BE" b="1" dirty="0" err="1"/>
              <a:t>technology</a:t>
            </a:r>
            <a:r>
              <a:rPr lang="fr-BE" b="1" dirty="0"/>
              <a:t> has </a:t>
            </a:r>
            <a:r>
              <a:rPr lang="fr-BE" b="1" dirty="0" err="1"/>
              <a:t>changed</a:t>
            </a:r>
            <a:r>
              <a:rPr lang="fr-BE" b="1" dirty="0"/>
              <a:t> the nature of </a:t>
            </a:r>
            <a:r>
              <a:rPr lang="fr-BE" b="1" dirty="0" err="1"/>
              <a:t>many</a:t>
            </a:r>
            <a:r>
              <a:rPr lang="fr-BE" b="1" dirty="0"/>
              <a:t> services and </a:t>
            </a:r>
            <a:r>
              <a:rPr lang="fr-BE" b="1" dirty="0" err="1"/>
              <a:t>products</a:t>
            </a:r>
            <a:r>
              <a:rPr lang="fr-BE" b="1" dirty="0"/>
              <a:t> </a:t>
            </a:r>
            <a:r>
              <a:rPr lang="fr-BE" b="1" dirty="0" smtClean="0"/>
              <a:t> </a:t>
            </a:r>
          </a:p>
          <a:p>
            <a:pPr lvl="0"/>
            <a:r>
              <a:rPr lang="fr-BE" b="1" dirty="0" err="1" smtClean="0"/>
              <a:t>Connected</a:t>
            </a:r>
            <a:r>
              <a:rPr lang="fr-BE" b="1" dirty="0" smtClean="0"/>
              <a:t> </a:t>
            </a:r>
            <a:r>
              <a:rPr lang="fr-BE" b="1" dirty="0"/>
              <a:t>software </a:t>
            </a:r>
            <a:r>
              <a:rPr lang="fr-BE" b="1" dirty="0" err="1"/>
              <a:t>is</a:t>
            </a:r>
            <a:r>
              <a:rPr lang="fr-BE" b="1" dirty="0"/>
              <a:t> </a:t>
            </a:r>
            <a:r>
              <a:rPr lang="fr-BE" b="1" dirty="0" err="1"/>
              <a:t>now</a:t>
            </a:r>
            <a:r>
              <a:rPr lang="fr-BE" b="1" dirty="0"/>
              <a:t> </a:t>
            </a:r>
            <a:r>
              <a:rPr lang="fr-BE" b="1" dirty="0" err="1"/>
              <a:t>contained</a:t>
            </a:r>
            <a:r>
              <a:rPr lang="fr-BE" b="1" dirty="0"/>
              <a:t> in an </a:t>
            </a:r>
            <a:r>
              <a:rPr lang="fr-BE" b="1" dirty="0" err="1"/>
              <a:t>increasing</a:t>
            </a:r>
            <a:r>
              <a:rPr lang="fr-BE" b="1" dirty="0"/>
              <a:t> </a:t>
            </a:r>
            <a:r>
              <a:rPr lang="fr-BE" b="1" dirty="0" err="1"/>
              <a:t>number</a:t>
            </a:r>
            <a:r>
              <a:rPr lang="fr-BE" b="1" dirty="0"/>
              <a:t> of </a:t>
            </a:r>
            <a:r>
              <a:rPr lang="fr-BE" b="1" dirty="0" err="1"/>
              <a:t>general</a:t>
            </a:r>
            <a:r>
              <a:rPr lang="fr-BE" b="1" dirty="0"/>
              <a:t> consumer </a:t>
            </a:r>
            <a:r>
              <a:rPr lang="fr-BE" b="1" dirty="0" err="1"/>
              <a:t>products</a:t>
            </a:r>
            <a:r>
              <a:rPr lang="fr-BE" b="1" dirty="0"/>
              <a:t>. </a:t>
            </a:r>
            <a:endParaRPr lang="en-GB" dirty="0"/>
          </a:p>
          <a:p>
            <a:pPr lvl="0"/>
            <a:r>
              <a:rPr lang="fr-BE" b="1" dirty="0" err="1"/>
              <a:t>P</a:t>
            </a:r>
            <a:r>
              <a:rPr lang="fr-BE" b="1" dirty="0" err="1" smtClean="0"/>
              <a:t>roblems</a:t>
            </a:r>
            <a:r>
              <a:rPr lang="fr-BE" b="1" dirty="0" smtClean="0"/>
              <a:t> </a:t>
            </a:r>
            <a:r>
              <a:rPr lang="fr-BE" b="1" dirty="0" err="1"/>
              <a:t>occur</a:t>
            </a:r>
            <a:r>
              <a:rPr lang="fr-BE" b="1" dirty="0"/>
              <a:t> if the software provider changes hands and ends support for the </a:t>
            </a:r>
            <a:r>
              <a:rPr lang="fr-BE" b="1" dirty="0" err="1"/>
              <a:t>product</a:t>
            </a:r>
            <a:r>
              <a:rPr lang="fr-BE" b="1" dirty="0"/>
              <a:t>, or </a:t>
            </a:r>
            <a:r>
              <a:rPr lang="fr-BE" b="1" dirty="0" smtClean="0"/>
              <a:t>has </a:t>
            </a:r>
            <a:r>
              <a:rPr lang="fr-BE" b="1" dirty="0" err="1"/>
              <a:t>different</a:t>
            </a:r>
            <a:r>
              <a:rPr lang="fr-BE" b="1" dirty="0"/>
              <a:t> data </a:t>
            </a:r>
            <a:r>
              <a:rPr lang="fr-BE" b="1" dirty="0" err="1"/>
              <a:t>governance</a:t>
            </a:r>
            <a:r>
              <a:rPr lang="fr-BE" b="1" dirty="0"/>
              <a:t> </a:t>
            </a:r>
            <a:r>
              <a:rPr lang="fr-BE" b="1" dirty="0" err="1"/>
              <a:t>processes</a:t>
            </a:r>
            <a:r>
              <a:rPr lang="fr-BE" b="1" dirty="0"/>
              <a:t>. </a:t>
            </a:r>
            <a:endParaRPr lang="en-GB" dirty="0"/>
          </a:p>
          <a:p>
            <a:r>
              <a:rPr lang="fr-BE" b="1" dirty="0" smtClean="0"/>
              <a:t>The </a:t>
            </a:r>
            <a:r>
              <a:rPr lang="fr-BE" b="1" dirty="0" err="1"/>
              <a:t>contractual</a:t>
            </a:r>
            <a:r>
              <a:rPr lang="fr-BE" b="1" dirty="0"/>
              <a:t> clauses and </a:t>
            </a:r>
            <a:r>
              <a:rPr lang="fr-BE" b="1" dirty="0" err="1"/>
              <a:t>technology</a:t>
            </a:r>
            <a:r>
              <a:rPr lang="fr-BE" b="1" dirty="0"/>
              <a:t> </a:t>
            </a:r>
            <a:r>
              <a:rPr lang="fr-BE" b="1" dirty="0" err="1"/>
              <a:t>that</a:t>
            </a:r>
            <a:r>
              <a:rPr lang="fr-BE" b="1" dirty="0"/>
              <a:t> </a:t>
            </a:r>
            <a:r>
              <a:rPr lang="fr-BE" b="1" dirty="0" err="1"/>
              <a:t>define</a:t>
            </a:r>
            <a:r>
              <a:rPr lang="fr-BE" b="1" dirty="0"/>
              <a:t> the usage of a </a:t>
            </a:r>
            <a:r>
              <a:rPr lang="fr-BE" b="1" dirty="0" err="1"/>
              <a:t>product</a:t>
            </a:r>
            <a:r>
              <a:rPr lang="fr-BE" b="1" dirty="0"/>
              <a:t> or service must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endParaRPr lang="fr-BE" b="1" dirty="0" smtClean="0"/>
          </a:p>
          <a:p>
            <a:pPr lvl="1">
              <a:buFont typeface="Wingdings" pitchFamily="2" charset="2"/>
              <a:buChar char="§"/>
            </a:pPr>
            <a:r>
              <a:rPr lang="fr-BE" b="1" dirty="0" err="1" smtClean="0"/>
              <a:t>fair</a:t>
            </a:r>
            <a:r>
              <a:rPr lang="fr-BE" b="1" dirty="0" smtClean="0"/>
              <a:t> </a:t>
            </a:r>
            <a:endParaRPr lang="en-GB" dirty="0"/>
          </a:p>
          <a:p>
            <a:pPr lvl="1">
              <a:buFont typeface="Wingdings" pitchFamily="2" charset="2"/>
              <a:buChar char="§"/>
            </a:pPr>
            <a:r>
              <a:rPr lang="fr-BE" b="1" dirty="0" err="1"/>
              <a:t>legitimate</a:t>
            </a:r>
            <a:r>
              <a:rPr lang="fr-BE" b="1" dirty="0"/>
              <a:t> to consumer expectations, </a:t>
            </a:r>
            <a:endParaRPr lang="en-GB" dirty="0"/>
          </a:p>
          <a:p>
            <a:pPr lvl="1">
              <a:buFont typeface="Wingdings" pitchFamily="2" charset="2"/>
              <a:buChar char="§"/>
            </a:pPr>
            <a:r>
              <a:rPr lang="fr-BE" b="1" dirty="0" err="1"/>
              <a:t>with</a:t>
            </a:r>
            <a:r>
              <a:rPr lang="fr-BE" b="1" dirty="0"/>
              <a:t> </a:t>
            </a:r>
            <a:r>
              <a:rPr lang="fr-BE" b="1" dirty="0" err="1"/>
              <a:t>rights</a:t>
            </a:r>
            <a:r>
              <a:rPr lang="fr-BE" b="1" dirty="0"/>
              <a:t> to </a:t>
            </a:r>
            <a:r>
              <a:rPr lang="fr-BE" b="1" dirty="0" err="1"/>
              <a:t>fair</a:t>
            </a:r>
            <a:r>
              <a:rPr lang="fr-BE" b="1" dirty="0"/>
              <a:t> use </a:t>
            </a:r>
            <a:r>
              <a:rPr lang="fr-BE" b="1" dirty="0" err="1"/>
              <a:t>guaranteed</a:t>
            </a:r>
            <a:r>
              <a:rPr lang="fr-BE" b="1" dirty="0"/>
              <a:t>. </a:t>
            </a:r>
            <a:endParaRPr lang="en-GB" dirty="0"/>
          </a:p>
          <a:p>
            <a:pPr lvl="0"/>
            <a:r>
              <a:rPr lang="fr-BE" b="1" dirty="0"/>
              <a:t>The </a:t>
            </a:r>
            <a:r>
              <a:rPr lang="fr-BE" b="1" dirty="0" err="1" smtClean="0"/>
              <a:t>contractual</a:t>
            </a:r>
            <a:r>
              <a:rPr lang="fr-BE" b="1" dirty="0" smtClean="0"/>
              <a:t> </a:t>
            </a:r>
            <a:r>
              <a:rPr lang="fr-BE" b="1" dirty="0" err="1"/>
              <a:t>text</a:t>
            </a:r>
            <a:r>
              <a:rPr lang="fr-BE" b="1" dirty="0"/>
              <a:t> must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clear</a:t>
            </a:r>
            <a:r>
              <a:rPr lang="fr-BE" b="1" dirty="0"/>
              <a:t> for </a:t>
            </a:r>
            <a:r>
              <a:rPr lang="fr-BE" b="1" dirty="0" err="1"/>
              <a:t>consumers</a:t>
            </a:r>
            <a:r>
              <a:rPr lang="fr-BE" b="1" dirty="0"/>
              <a:t> to </a:t>
            </a:r>
            <a:r>
              <a:rPr lang="fr-BE" b="1" dirty="0" err="1"/>
              <a:t>understand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b="1" dirty="0" smtClean="0"/>
              <a:t>3. </a:t>
            </a:r>
            <a:r>
              <a:rPr lang="fr-BE" b="1" dirty="0" err="1" smtClean="0"/>
              <a:t>Ownership</a:t>
            </a:r>
            <a:r>
              <a:rPr lang="fr-BE" b="1" dirty="0" smtClean="0"/>
              <a:t> </a:t>
            </a:r>
            <a:r>
              <a:rPr lang="fr-BE" b="1" dirty="0"/>
              <a:t>and </a:t>
            </a:r>
            <a:r>
              <a:rPr lang="fr-BE" b="1" dirty="0" smtClean="0"/>
              <a:t>Use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130" y="5517232"/>
            <a:ext cx="2459350" cy="13321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30620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7" cy="5112568"/>
          </a:xfrm>
        </p:spPr>
        <p:txBody>
          <a:bodyPr>
            <a:normAutofit lnSpcReduction="10000"/>
          </a:bodyPr>
          <a:lstStyle/>
          <a:p>
            <a:pPr lvl="0"/>
            <a:r>
              <a:rPr lang="fr-BE" b="1" dirty="0" smtClean="0"/>
              <a:t>Security </a:t>
            </a:r>
            <a:r>
              <a:rPr lang="fr-BE" b="1" dirty="0"/>
              <a:t>must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ensured</a:t>
            </a:r>
            <a:r>
              <a:rPr lang="fr-BE" b="1" dirty="0"/>
              <a:t> in all parts of a </a:t>
            </a:r>
            <a:r>
              <a:rPr lang="fr-BE" b="1" dirty="0" err="1"/>
              <a:t>connected</a:t>
            </a:r>
            <a:r>
              <a:rPr lang="fr-BE" b="1" dirty="0"/>
              <a:t> </a:t>
            </a:r>
            <a:r>
              <a:rPr lang="fr-BE" b="1" dirty="0" smtClean="0"/>
              <a:t>system </a:t>
            </a:r>
            <a:endParaRPr lang="en-GB" dirty="0"/>
          </a:p>
          <a:p>
            <a:pPr lvl="0"/>
            <a:r>
              <a:rPr lang="fr-BE" b="1" dirty="0" err="1"/>
              <a:t>V</a:t>
            </a:r>
            <a:r>
              <a:rPr lang="fr-BE" b="1" dirty="0" err="1" smtClean="0"/>
              <a:t>ulnerabilities</a:t>
            </a:r>
            <a:r>
              <a:rPr lang="fr-BE" b="1" dirty="0" smtClean="0"/>
              <a:t> </a:t>
            </a:r>
            <a:r>
              <a:rPr lang="fr-BE" b="1" dirty="0"/>
              <a:t>in </a:t>
            </a:r>
            <a:r>
              <a:rPr lang="fr-BE" b="1" dirty="0" err="1"/>
              <a:t>any</a:t>
            </a:r>
            <a:r>
              <a:rPr lang="fr-BE" b="1" dirty="0"/>
              <a:t> </a:t>
            </a:r>
            <a:r>
              <a:rPr lang="fr-BE" b="1" dirty="0" err="1"/>
              <a:t>given</a:t>
            </a:r>
            <a:r>
              <a:rPr lang="fr-BE" b="1" dirty="0"/>
              <a:t> component of the system </a:t>
            </a:r>
            <a:r>
              <a:rPr lang="fr-BE" b="1" dirty="0" err="1"/>
              <a:t>can</a:t>
            </a:r>
            <a:r>
              <a:rPr lang="fr-BE" b="1" dirty="0"/>
              <a:t> </a:t>
            </a:r>
            <a:r>
              <a:rPr lang="fr-BE" b="1" dirty="0" err="1"/>
              <a:t>potentially</a:t>
            </a:r>
            <a:r>
              <a:rPr lang="fr-BE" b="1" dirty="0"/>
              <a:t> compromise the </a:t>
            </a:r>
            <a:r>
              <a:rPr lang="fr-BE" b="1" dirty="0" err="1"/>
              <a:t>whole</a:t>
            </a:r>
            <a:r>
              <a:rPr lang="fr-BE" b="1" dirty="0"/>
              <a:t> system. </a:t>
            </a:r>
            <a:endParaRPr lang="en-GB" dirty="0"/>
          </a:p>
          <a:p>
            <a:pPr lvl="0"/>
            <a:r>
              <a:rPr lang="fr-BE" b="1" dirty="0" smtClean="0"/>
              <a:t>The  </a:t>
            </a:r>
            <a:r>
              <a:rPr lang="fr-BE" b="1" dirty="0" err="1"/>
              <a:t>complex</a:t>
            </a:r>
            <a:r>
              <a:rPr lang="fr-BE" b="1" dirty="0"/>
              <a:t> </a:t>
            </a:r>
            <a:r>
              <a:rPr lang="fr-BE" b="1" dirty="0" err="1"/>
              <a:t>systems</a:t>
            </a:r>
            <a:r>
              <a:rPr lang="fr-BE" b="1" dirty="0"/>
              <a:t> of online </a:t>
            </a:r>
            <a:r>
              <a:rPr lang="fr-BE" b="1" dirty="0" err="1"/>
              <a:t>platforms</a:t>
            </a:r>
            <a:r>
              <a:rPr lang="fr-BE" b="1" dirty="0"/>
              <a:t> </a:t>
            </a:r>
            <a:r>
              <a:rPr lang="fr-BE" b="1" dirty="0" err="1"/>
              <a:t>provide</a:t>
            </a:r>
            <a:r>
              <a:rPr lang="fr-BE" b="1" dirty="0"/>
              <a:t> hackers </a:t>
            </a:r>
            <a:r>
              <a:rPr lang="fr-BE" b="1" dirty="0" err="1"/>
              <a:t>with</a:t>
            </a:r>
            <a:r>
              <a:rPr lang="fr-BE" b="1" dirty="0"/>
              <a:t> more </a:t>
            </a:r>
            <a:r>
              <a:rPr lang="fr-BE" b="1" dirty="0" err="1"/>
              <a:t>vulnerabilities</a:t>
            </a:r>
            <a:r>
              <a:rPr lang="fr-BE" b="1" dirty="0"/>
              <a:t> to exploit and a </a:t>
            </a:r>
            <a:r>
              <a:rPr lang="fr-BE" b="1" dirty="0" err="1"/>
              <a:t>faster</a:t>
            </a:r>
            <a:r>
              <a:rPr lang="fr-BE" b="1" dirty="0"/>
              <a:t> </a:t>
            </a:r>
            <a:r>
              <a:rPr lang="fr-BE" b="1" dirty="0" err="1"/>
              <a:t>pathway</a:t>
            </a:r>
            <a:r>
              <a:rPr lang="fr-BE" b="1" dirty="0"/>
              <a:t> to multiple </a:t>
            </a:r>
            <a:r>
              <a:rPr lang="fr-BE" b="1" dirty="0" err="1"/>
              <a:t>devices</a:t>
            </a:r>
            <a:r>
              <a:rPr lang="fr-BE" b="1" dirty="0"/>
              <a:t>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fr-BE" b="1" i="1" dirty="0" err="1" smtClean="0"/>
              <a:t>Cybersecurity</a:t>
            </a:r>
            <a:endParaRPr lang="en-GB" dirty="0"/>
          </a:p>
          <a:p>
            <a:pPr lvl="0"/>
            <a:r>
              <a:rPr lang="fr-BE" b="1" dirty="0" err="1" smtClean="0"/>
              <a:t>Through</a:t>
            </a:r>
            <a:r>
              <a:rPr lang="fr-BE" b="1" dirty="0" smtClean="0"/>
              <a:t> </a:t>
            </a:r>
            <a:r>
              <a:rPr lang="fr-BE" b="1" dirty="0"/>
              <a:t>relevant </a:t>
            </a:r>
            <a:r>
              <a:rPr lang="fr-BE" b="1" dirty="0" err="1"/>
              <a:t>market</a:t>
            </a:r>
            <a:r>
              <a:rPr lang="fr-BE" b="1" dirty="0"/>
              <a:t> surveillance </a:t>
            </a:r>
            <a:r>
              <a:rPr lang="fr-BE" b="1" dirty="0" err="1"/>
              <a:t>mechanisms</a:t>
            </a:r>
            <a:r>
              <a:rPr lang="fr-BE" b="1" dirty="0"/>
              <a:t> </a:t>
            </a:r>
            <a:r>
              <a:rPr lang="fr-BE" b="1" dirty="0" smtClean="0"/>
              <a:t> the </a:t>
            </a:r>
            <a:r>
              <a:rPr lang="fr-BE" b="1" dirty="0"/>
              <a:t>concept of ‘</a:t>
            </a:r>
            <a:r>
              <a:rPr lang="fr-BE" b="1" dirty="0" err="1"/>
              <a:t>safety</a:t>
            </a:r>
            <a:r>
              <a:rPr lang="fr-BE" b="1" dirty="0"/>
              <a:t>’ </a:t>
            </a:r>
            <a:r>
              <a:rPr lang="fr-BE" b="1" dirty="0" err="1"/>
              <a:t>legislation</a:t>
            </a:r>
            <a:r>
              <a:rPr lang="fr-BE" b="1" dirty="0"/>
              <a:t> </a:t>
            </a:r>
            <a:r>
              <a:rPr lang="fr-BE" b="1" dirty="0" err="1"/>
              <a:t>should</a:t>
            </a:r>
            <a:r>
              <a:rPr lang="fr-BE" b="1" dirty="0"/>
              <a:t>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broadened</a:t>
            </a:r>
            <a:r>
              <a:rPr lang="fr-BE" b="1" dirty="0"/>
              <a:t> to </a:t>
            </a:r>
            <a:r>
              <a:rPr lang="fr-BE" b="1" dirty="0" err="1"/>
              <a:t>reflect</a:t>
            </a:r>
            <a:r>
              <a:rPr lang="fr-BE" b="1" dirty="0"/>
              <a:t> </a:t>
            </a:r>
            <a:endParaRPr lang="en-GB" dirty="0"/>
          </a:p>
          <a:p>
            <a:pPr lvl="1"/>
            <a:r>
              <a:rPr lang="fr-BE" b="1" dirty="0"/>
              <a:t>new </a:t>
            </a:r>
            <a:r>
              <a:rPr lang="fr-BE" b="1" dirty="0" err="1"/>
              <a:t>cybersecurity</a:t>
            </a:r>
            <a:r>
              <a:rPr lang="fr-BE" b="1" dirty="0"/>
              <a:t>, </a:t>
            </a:r>
            <a:endParaRPr lang="en-GB" dirty="0"/>
          </a:p>
          <a:p>
            <a:pPr lvl="1"/>
            <a:r>
              <a:rPr lang="fr-BE" b="1" dirty="0"/>
              <a:t>data </a:t>
            </a:r>
            <a:r>
              <a:rPr lang="fr-BE" b="1" dirty="0" err="1"/>
              <a:t>security</a:t>
            </a:r>
            <a:r>
              <a:rPr lang="fr-BE" b="1" dirty="0"/>
              <a:t> and </a:t>
            </a:r>
            <a:endParaRPr lang="en-GB" dirty="0"/>
          </a:p>
          <a:p>
            <a:pPr lvl="1"/>
            <a:r>
              <a:rPr lang="fr-BE" b="1" dirty="0" err="1"/>
              <a:t>product</a:t>
            </a:r>
            <a:r>
              <a:rPr lang="fr-BE" b="1" dirty="0"/>
              <a:t>/service </a:t>
            </a:r>
            <a:r>
              <a:rPr lang="fr-BE" b="1" dirty="0" err="1"/>
              <a:t>safety</a:t>
            </a:r>
            <a:r>
              <a:rPr lang="fr-BE" b="1" dirty="0"/>
              <a:t> </a:t>
            </a:r>
            <a:r>
              <a:rPr lang="fr-BE" b="1" dirty="0" err="1"/>
              <a:t>concerns</a:t>
            </a:r>
            <a:r>
              <a:rPr lang="fr-BE" b="1" dirty="0"/>
              <a:t>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b="1" dirty="0" smtClean="0"/>
              <a:t>4. Security </a:t>
            </a:r>
            <a:r>
              <a:rPr lang="fr-BE" b="1" dirty="0"/>
              <a:t>and </a:t>
            </a:r>
            <a:r>
              <a:rPr lang="fr-BE" b="1" dirty="0" err="1" smtClean="0"/>
              <a:t>safety</a:t>
            </a:r>
            <a:r>
              <a:rPr lang="fr-BE" b="1" dirty="0" smtClean="0"/>
              <a:t> - 1/2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348" y="5136893"/>
            <a:ext cx="2520280" cy="17369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66753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1" cy="453650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fr-BE" b="1" i="1" dirty="0"/>
              <a:t>Data and </a:t>
            </a:r>
            <a:r>
              <a:rPr lang="fr-BE" b="1" i="1" dirty="0" err="1"/>
              <a:t>identity</a:t>
            </a:r>
            <a:r>
              <a:rPr lang="fr-BE" b="1" i="1" dirty="0"/>
              <a:t> </a:t>
            </a:r>
            <a:r>
              <a:rPr lang="fr-BE" b="1" i="1" dirty="0" err="1"/>
              <a:t>security</a:t>
            </a:r>
            <a:r>
              <a:rPr lang="fr-BE" b="1" i="1" dirty="0"/>
              <a:t> </a:t>
            </a:r>
            <a:r>
              <a:rPr lang="fr-BE" b="1" i="1" dirty="0" err="1"/>
              <a:t>measures</a:t>
            </a:r>
            <a:r>
              <a:rPr lang="fr-BE" b="1" dirty="0"/>
              <a:t> </a:t>
            </a:r>
            <a:r>
              <a:rPr lang="fr-BE" b="1" dirty="0" err="1"/>
              <a:t>should</a:t>
            </a:r>
            <a:r>
              <a:rPr lang="fr-BE" b="1" dirty="0"/>
              <a:t>, </a:t>
            </a:r>
            <a:r>
              <a:rPr lang="fr-BE" b="1" dirty="0" err="1"/>
              <a:t>among</a:t>
            </a:r>
            <a:r>
              <a:rPr lang="fr-BE" b="1" dirty="0"/>
              <a:t> </a:t>
            </a:r>
            <a:r>
              <a:rPr lang="fr-BE" b="1" dirty="0" err="1"/>
              <a:t>other</a:t>
            </a:r>
            <a:r>
              <a:rPr lang="fr-BE" b="1" dirty="0"/>
              <a:t> </a:t>
            </a:r>
            <a:r>
              <a:rPr lang="fr-BE" b="1" dirty="0" err="1"/>
              <a:t>things</a:t>
            </a:r>
            <a:r>
              <a:rPr lang="fr-BE" b="1" dirty="0"/>
              <a:t>, </a:t>
            </a:r>
            <a:endParaRPr lang="en-GB" dirty="0"/>
          </a:p>
          <a:p>
            <a:pPr lvl="0"/>
            <a:r>
              <a:rPr lang="fr-BE" b="1" dirty="0" err="1"/>
              <a:t>protect</a:t>
            </a:r>
            <a:r>
              <a:rPr lang="fr-BE" b="1" dirty="0"/>
              <a:t> </a:t>
            </a:r>
            <a:r>
              <a:rPr lang="fr-BE" b="1" dirty="0" err="1"/>
              <a:t>payment</a:t>
            </a:r>
            <a:r>
              <a:rPr lang="fr-BE" b="1" dirty="0"/>
              <a:t> </a:t>
            </a:r>
            <a:r>
              <a:rPr lang="fr-BE" b="1" dirty="0" err="1"/>
              <a:t>details</a:t>
            </a:r>
            <a:r>
              <a:rPr lang="fr-BE" b="1" dirty="0"/>
              <a:t>, </a:t>
            </a:r>
            <a:endParaRPr lang="en-GB" dirty="0"/>
          </a:p>
          <a:p>
            <a:pPr lvl="0"/>
            <a:r>
              <a:rPr lang="fr-BE" b="1" dirty="0" err="1"/>
              <a:t>financial</a:t>
            </a:r>
            <a:r>
              <a:rPr lang="fr-BE" b="1" dirty="0"/>
              <a:t> </a:t>
            </a:r>
            <a:r>
              <a:rPr lang="fr-BE" b="1" dirty="0" err="1"/>
              <a:t>assets</a:t>
            </a:r>
            <a:r>
              <a:rPr lang="fr-BE" b="1" dirty="0"/>
              <a:t> and</a:t>
            </a:r>
            <a:endParaRPr lang="en-GB" dirty="0"/>
          </a:p>
          <a:p>
            <a:pPr lvl="0"/>
            <a:r>
              <a:rPr lang="fr-BE" b="1" dirty="0" err="1"/>
              <a:t>personal</a:t>
            </a:r>
            <a:r>
              <a:rPr lang="fr-BE" b="1" dirty="0"/>
              <a:t> </a:t>
            </a:r>
            <a:r>
              <a:rPr lang="fr-BE" b="1" dirty="0" err="1"/>
              <a:t>identity</a:t>
            </a:r>
            <a:r>
              <a:rPr lang="fr-BE" b="1" dirty="0"/>
              <a:t> </a:t>
            </a:r>
            <a:r>
              <a:rPr lang="fr-BE" b="1" dirty="0" err="1"/>
              <a:t>against</a:t>
            </a:r>
            <a:r>
              <a:rPr lang="fr-BE" b="1" dirty="0"/>
              <a:t> </a:t>
            </a:r>
            <a:r>
              <a:rPr lang="fr-BE" b="1" dirty="0" err="1"/>
              <a:t>fraud</a:t>
            </a:r>
            <a:r>
              <a:rPr lang="fr-BE" b="1" dirty="0"/>
              <a:t> or </a:t>
            </a:r>
            <a:r>
              <a:rPr lang="fr-BE" b="1" dirty="0" err="1"/>
              <a:t>misuse</a:t>
            </a:r>
            <a:r>
              <a:rPr lang="fr-BE" b="1" dirty="0"/>
              <a:t>. </a:t>
            </a:r>
            <a:endParaRPr lang="en-GB" dirty="0"/>
          </a:p>
          <a:p>
            <a:endParaRPr lang="fr-BE" b="1" i="1" dirty="0" smtClean="0"/>
          </a:p>
          <a:p>
            <a:pPr marL="0" indent="0">
              <a:buNone/>
            </a:pPr>
            <a:r>
              <a:rPr lang="fr-BE" b="1" i="1" dirty="0" smtClean="0"/>
              <a:t>The business </a:t>
            </a:r>
            <a:r>
              <a:rPr lang="fr-BE" b="1" i="1" dirty="0" err="1" smtClean="0"/>
              <a:t>sector</a:t>
            </a:r>
            <a:r>
              <a:rPr lang="fr-BE" b="1" i="1" dirty="0" smtClean="0"/>
              <a:t> </a:t>
            </a:r>
            <a:r>
              <a:rPr lang="fr-BE" b="1" i="1" dirty="0" err="1" smtClean="0"/>
              <a:t>should</a:t>
            </a:r>
            <a:r>
              <a:rPr lang="fr-BE" b="1" i="1" dirty="0" smtClean="0"/>
              <a:t>:</a:t>
            </a:r>
          </a:p>
          <a:p>
            <a:r>
              <a:rPr lang="fr-BE" b="1" dirty="0" err="1" smtClean="0"/>
              <a:t>adopt</a:t>
            </a:r>
            <a:r>
              <a:rPr lang="fr-BE" b="1" dirty="0" smtClean="0"/>
              <a:t> </a:t>
            </a:r>
            <a:r>
              <a:rPr lang="fr-BE" b="1" dirty="0"/>
              <a:t>best practice standards </a:t>
            </a:r>
            <a:r>
              <a:rPr lang="fr-BE" b="1" dirty="0" err="1"/>
              <a:t>such</a:t>
            </a:r>
            <a:r>
              <a:rPr lang="fr-BE" b="1" dirty="0"/>
              <a:t> </a:t>
            </a:r>
            <a:r>
              <a:rPr lang="fr-BE" b="1" dirty="0" smtClean="0"/>
              <a:t>as </a:t>
            </a:r>
            <a:r>
              <a:rPr lang="fr-BE" b="1" dirty="0" err="1" smtClean="0"/>
              <a:t>security</a:t>
            </a:r>
            <a:r>
              <a:rPr lang="fr-BE" b="1" dirty="0" smtClean="0"/>
              <a:t> </a:t>
            </a:r>
            <a:r>
              <a:rPr lang="fr-BE" b="1" dirty="0"/>
              <a:t>by design and </a:t>
            </a:r>
            <a:endParaRPr lang="en-GB" dirty="0"/>
          </a:p>
          <a:p>
            <a:pPr lvl="0"/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subject</a:t>
            </a:r>
            <a:r>
              <a:rPr lang="fr-BE" b="1" dirty="0"/>
              <a:t> to </a:t>
            </a:r>
            <a:r>
              <a:rPr lang="fr-BE" b="1" dirty="0" err="1"/>
              <a:t>independent</a:t>
            </a:r>
            <a:r>
              <a:rPr lang="fr-BE" b="1" dirty="0"/>
              <a:t> </a:t>
            </a:r>
            <a:r>
              <a:rPr lang="fr-BE" b="1" dirty="0" err="1"/>
              <a:t>assessments</a:t>
            </a:r>
            <a:r>
              <a:rPr lang="fr-BE" b="1" dirty="0"/>
              <a:t> of </a:t>
            </a:r>
            <a:r>
              <a:rPr lang="fr-BE" b="1" dirty="0" err="1"/>
              <a:t>compliance</a:t>
            </a:r>
            <a:r>
              <a:rPr lang="fr-BE" b="1" dirty="0"/>
              <a:t>. </a:t>
            </a:r>
            <a:endParaRPr lang="en-GB" dirty="0"/>
          </a:p>
          <a:p>
            <a:pPr marL="0" indent="0">
              <a:buNone/>
            </a:pPr>
            <a:r>
              <a:rPr lang="fr-BE" b="1" dirty="0"/>
              <a:t> </a:t>
            </a:r>
            <a:endParaRPr lang="en-GB" dirty="0"/>
          </a:p>
          <a:p>
            <a:pPr marL="0" indent="0">
              <a:buNone/>
            </a:pPr>
            <a:r>
              <a:rPr lang="fr-BE" b="1" dirty="0"/>
              <a:t>In case of </a:t>
            </a:r>
            <a:r>
              <a:rPr lang="fr-BE" b="1" dirty="0" err="1"/>
              <a:t>security</a:t>
            </a:r>
            <a:r>
              <a:rPr lang="fr-BE" b="1" dirty="0"/>
              <a:t> incidents or data </a:t>
            </a:r>
            <a:r>
              <a:rPr lang="fr-BE" b="1" dirty="0" err="1"/>
              <a:t>breaches</a:t>
            </a:r>
            <a:r>
              <a:rPr lang="fr-BE" b="1" dirty="0"/>
              <a:t>, </a:t>
            </a:r>
            <a:r>
              <a:rPr lang="fr-BE" b="1" dirty="0" err="1"/>
              <a:t>they</a:t>
            </a:r>
            <a:r>
              <a:rPr lang="fr-BE" b="1" dirty="0"/>
              <a:t> must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subject</a:t>
            </a:r>
            <a:r>
              <a:rPr lang="fr-BE" b="1" dirty="0"/>
              <a:t> </a:t>
            </a:r>
            <a:r>
              <a:rPr lang="fr-BE" b="1" dirty="0" smtClean="0"/>
              <a:t>to </a:t>
            </a:r>
            <a:r>
              <a:rPr lang="fr-BE" b="1" dirty="0" err="1"/>
              <a:t>timely</a:t>
            </a:r>
            <a:r>
              <a:rPr lang="fr-BE" b="1" dirty="0"/>
              <a:t> and </a:t>
            </a:r>
            <a:r>
              <a:rPr lang="fr-BE" b="1" dirty="0" err="1"/>
              <a:t>adequate</a:t>
            </a:r>
            <a:r>
              <a:rPr lang="fr-BE" b="1" dirty="0"/>
              <a:t> notification obligations, </a:t>
            </a:r>
            <a:r>
              <a:rPr lang="fr-BE" b="1" dirty="0" err="1" smtClean="0"/>
              <a:t>liability</a:t>
            </a:r>
            <a:r>
              <a:rPr lang="fr-BE" b="1" dirty="0" smtClean="0"/>
              <a:t> </a:t>
            </a:r>
            <a:r>
              <a:rPr lang="fr-BE" b="1" dirty="0"/>
              <a:t>and compensation </a:t>
            </a:r>
            <a:r>
              <a:rPr lang="fr-BE" b="1" dirty="0" err="1"/>
              <a:t>rules</a:t>
            </a:r>
            <a:r>
              <a:rPr lang="fr-BE" b="1" dirty="0"/>
              <a:t>, and </a:t>
            </a:r>
            <a:r>
              <a:rPr lang="fr-BE" b="1" dirty="0" smtClean="0"/>
              <a:t>sanctions </a:t>
            </a:r>
            <a:r>
              <a:rPr lang="fr-BE" b="1" dirty="0"/>
              <a:t>in case of </a:t>
            </a:r>
            <a:r>
              <a:rPr lang="fr-BE" b="1" dirty="0" err="1"/>
              <a:t>neglect</a:t>
            </a:r>
            <a:r>
              <a:rPr lang="fr-BE" b="1" dirty="0"/>
              <a:t>. 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b="1" dirty="0" smtClean="0"/>
              <a:t>4. Security </a:t>
            </a:r>
            <a:r>
              <a:rPr lang="fr-BE" b="1" dirty="0"/>
              <a:t>and </a:t>
            </a:r>
            <a:r>
              <a:rPr lang="fr-BE" b="1" dirty="0" err="1"/>
              <a:t>safety</a:t>
            </a:r>
            <a:r>
              <a:rPr lang="fr-BE" b="1" dirty="0"/>
              <a:t> </a:t>
            </a:r>
            <a:r>
              <a:rPr lang="fr-BE" b="1" dirty="0" smtClean="0"/>
              <a:t>- 2/2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760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3" y="2348880"/>
            <a:ext cx="7740848" cy="37772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BE" b="1" i="1" dirty="0" smtClean="0"/>
              <a:t>Areas </a:t>
            </a:r>
            <a:r>
              <a:rPr lang="fr-BE" b="1" i="1" dirty="0"/>
              <a:t>to </a:t>
            </a:r>
            <a:r>
              <a:rPr lang="fr-BE" b="1" i="1" dirty="0" err="1"/>
              <a:t>be</a:t>
            </a:r>
            <a:r>
              <a:rPr lang="fr-BE" b="1" i="1" dirty="0"/>
              <a:t> </a:t>
            </a:r>
            <a:r>
              <a:rPr lang="fr-BE" b="1" i="1" dirty="0" err="1"/>
              <a:t>addressed</a:t>
            </a:r>
            <a:endParaRPr lang="en-GB" dirty="0"/>
          </a:p>
          <a:p>
            <a:pPr lvl="0"/>
            <a:r>
              <a:rPr lang="fr-BE" b="1" dirty="0" err="1"/>
              <a:t>Identifying</a:t>
            </a:r>
            <a:r>
              <a:rPr lang="fr-BE" b="1" dirty="0"/>
              <a:t> </a:t>
            </a:r>
            <a:r>
              <a:rPr lang="fr-BE" b="1" dirty="0" err="1"/>
              <a:t>which</a:t>
            </a:r>
            <a:r>
              <a:rPr lang="fr-BE" b="1" dirty="0"/>
              <a:t> supplier </a:t>
            </a:r>
            <a:r>
              <a:rPr lang="fr-BE" b="1" dirty="0" err="1"/>
              <a:t>is</a:t>
            </a:r>
            <a:r>
              <a:rPr lang="fr-BE" b="1" dirty="0"/>
              <a:t> </a:t>
            </a:r>
            <a:r>
              <a:rPr lang="fr-BE" b="1" dirty="0" err="1"/>
              <a:t>responsible</a:t>
            </a:r>
            <a:r>
              <a:rPr lang="fr-BE" b="1" dirty="0"/>
              <a:t> for </a:t>
            </a:r>
            <a:r>
              <a:rPr lang="fr-BE" b="1" dirty="0" err="1"/>
              <a:t>faults</a:t>
            </a:r>
            <a:r>
              <a:rPr lang="fr-BE" b="1" dirty="0"/>
              <a:t> or </a:t>
            </a:r>
            <a:r>
              <a:rPr lang="fr-BE" b="1" dirty="0" err="1"/>
              <a:t>problems</a:t>
            </a:r>
            <a:r>
              <a:rPr lang="fr-BE" b="1" dirty="0"/>
              <a:t> </a:t>
            </a:r>
            <a:endParaRPr lang="en-GB" dirty="0"/>
          </a:p>
          <a:p>
            <a:pPr lvl="0"/>
            <a:r>
              <a:rPr lang="fr-BE" b="1" dirty="0" err="1"/>
              <a:t>V</a:t>
            </a:r>
            <a:r>
              <a:rPr lang="fr-BE" b="1" dirty="0" err="1" smtClean="0"/>
              <a:t>erifying</a:t>
            </a:r>
            <a:r>
              <a:rPr lang="fr-BE" b="1" dirty="0" smtClean="0"/>
              <a:t> </a:t>
            </a:r>
            <a:r>
              <a:rPr lang="fr-BE" b="1" dirty="0"/>
              <a:t>claims for the </a:t>
            </a:r>
            <a:r>
              <a:rPr lang="fr-BE" b="1" dirty="0" err="1"/>
              <a:t>quality</a:t>
            </a:r>
            <a:r>
              <a:rPr lang="fr-BE" b="1" dirty="0"/>
              <a:t> or performance of </a:t>
            </a:r>
            <a:r>
              <a:rPr lang="fr-BE" b="1" dirty="0" err="1"/>
              <a:t>things</a:t>
            </a:r>
            <a:r>
              <a:rPr lang="fr-BE" b="1" dirty="0"/>
              <a:t> </a:t>
            </a:r>
            <a:r>
              <a:rPr lang="fr-BE" b="1" dirty="0" err="1"/>
              <a:t>that</a:t>
            </a:r>
            <a:r>
              <a:rPr lang="fr-BE" b="1" dirty="0"/>
              <a:t> </a:t>
            </a:r>
            <a:r>
              <a:rPr lang="fr-BE" b="1" dirty="0" err="1"/>
              <a:t>rely</a:t>
            </a:r>
            <a:r>
              <a:rPr lang="fr-BE" b="1" dirty="0"/>
              <a:t> on multiple </a:t>
            </a:r>
            <a:r>
              <a:rPr lang="fr-BE" b="1" dirty="0" err="1"/>
              <a:t>partners</a:t>
            </a:r>
            <a:r>
              <a:rPr lang="fr-BE" b="1" dirty="0"/>
              <a:t> in the </a:t>
            </a:r>
            <a:r>
              <a:rPr lang="fr-BE" b="1" dirty="0" err="1"/>
              <a:t>chain</a:t>
            </a:r>
            <a:r>
              <a:rPr lang="fr-BE" b="1" dirty="0"/>
              <a:t> to </a:t>
            </a:r>
            <a:r>
              <a:rPr lang="fr-BE" b="1" dirty="0" err="1"/>
              <a:t>work</a:t>
            </a:r>
            <a:r>
              <a:rPr lang="fr-BE" b="1" dirty="0"/>
              <a:t>. </a:t>
            </a:r>
            <a:endParaRPr lang="en-GB" dirty="0"/>
          </a:p>
          <a:p>
            <a:pPr lvl="0"/>
            <a:r>
              <a:rPr lang="fr-BE" b="1" dirty="0" err="1"/>
              <a:t>These</a:t>
            </a:r>
            <a:r>
              <a:rPr lang="fr-BE" b="1" dirty="0"/>
              <a:t> </a:t>
            </a:r>
            <a:r>
              <a:rPr lang="fr-BE" b="1" dirty="0" err="1"/>
              <a:t>complexities</a:t>
            </a:r>
            <a:r>
              <a:rPr lang="fr-BE" b="1" dirty="0"/>
              <a:t> </a:t>
            </a:r>
            <a:r>
              <a:rPr lang="fr-BE" b="1" dirty="0" err="1"/>
              <a:t>should</a:t>
            </a:r>
            <a:r>
              <a:rPr lang="fr-BE" b="1" dirty="0"/>
              <a:t> not affect </a:t>
            </a:r>
            <a:r>
              <a:rPr lang="fr-BE" b="1" dirty="0" err="1"/>
              <a:t>consumers</a:t>
            </a:r>
            <a:r>
              <a:rPr lang="fr-BE" b="1" dirty="0"/>
              <a:t>’ right to </a:t>
            </a:r>
            <a:r>
              <a:rPr lang="fr-BE" b="1" dirty="0" err="1"/>
              <a:t>obtain</a:t>
            </a:r>
            <a:r>
              <a:rPr lang="fr-BE" b="1" dirty="0"/>
              <a:t> </a:t>
            </a:r>
            <a:r>
              <a:rPr lang="fr-BE" b="1" dirty="0" err="1"/>
              <a:t>redress</a:t>
            </a:r>
            <a:r>
              <a:rPr lang="fr-BE" b="1" dirty="0"/>
              <a:t>. </a:t>
            </a:r>
            <a:endParaRPr lang="en-GB" dirty="0"/>
          </a:p>
          <a:p>
            <a:pPr lvl="0"/>
            <a:r>
              <a:rPr lang="fr-BE" b="1" dirty="0" err="1"/>
              <a:t>Rights</a:t>
            </a:r>
            <a:r>
              <a:rPr lang="fr-BE" b="1" dirty="0"/>
              <a:t> to </a:t>
            </a:r>
            <a:r>
              <a:rPr lang="fr-BE" b="1" dirty="0" err="1"/>
              <a:t>redress</a:t>
            </a:r>
            <a:r>
              <a:rPr lang="fr-BE" b="1" dirty="0"/>
              <a:t> for </a:t>
            </a:r>
            <a:r>
              <a:rPr lang="fr-BE" b="1" dirty="0" err="1"/>
              <a:t>products</a:t>
            </a:r>
            <a:r>
              <a:rPr lang="fr-BE" b="1" dirty="0"/>
              <a:t> and services </a:t>
            </a:r>
            <a:r>
              <a:rPr lang="fr-BE" b="1" dirty="0" err="1"/>
              <a:t>should</a:t>
            </a:r>
            <a:r>
              <a:rPr lang="fr-BE" b="1" dirty="0"/>
              <a:t> not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less</a:t>
            </a:r>
            <a:r>
              <a:rPr lang="fr-BE" b="1" dirty="0"/>
              <a:t> </a:t>
            </a:r>
            <a:r>
              <a:rPr lang="fr-BE" b="1" dirty="0" err="1"/>
              <a:t>than</a:t>
            </a:r>
            <a:r>
              <a:rPr lang="fr-BE" b="1" dirty="0"/>
              <a:t> </a:t>
            </a:r>
            <a:r>
              <a:rPr lang="fr-BE" b="1" dirty="0" err="1"/>
              <a:t>those</a:t>
            </a:r>
            <a:r>
              <a:rPr lang="fr-BE" b="1" dirty="0"/>
              <a:t> </a:t>
            </a:r>
            <a:r>
              <a:rPr lang="fr-BE" b="1" dirty="0" err="1"/>
              <a:t>available</a:t>
            </a:r>
            <a:r>
              <a:rPr lang="fr-BE" b="1" dirty="0"/>
              <a:t> for </a:t>
            </a:r>
            <a:r>
              <a:rPr lang="fr-BE" b="1" dirty="0" err="1"/>
              <a:t>other</a:t>
            </a:r>
            <a:r>
              <a:rPr lang="fr-BE" b="1" dirty="0"/>
              <a:t> </a:t>
            </a:r>
            <a:r>
              <a:rPr lang="fr-BE" b="1" dirty="0" err="1"/>
              <a:t>forms</a:t>
            </a:r>
            <a:r>
              <a:rPr lang="fr-BE" b="1" dirty="0"/>
              <a:t> of commerce.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12968" cy="1252728"/>
          </a:xfrm>
        </p:spPr>
        <p:txBody>
          <a:bodyPr>
            <a:normAutofit fontScale="90000"/>
          </a:bodyPr>
          <a:lstStyle/>
          <a:p>
            <a:r>
              <a:rPr lang="fr-BE" b="1" dirty="0" smtClean="0"/>
              <a:t>5. Complaints </a:t>
            </a:r>
            <a:r>
              <a:rPr lang="fr-BE" b="1" dirty="0"/>
              <a:t>handling and </a:t>
            </a:r>
            <a:r>
              <a:rPr lang="fr-BE" b="1" dirty="0" err="1" smtClean="0"/>
              <a:t>redress</a:t>
            </a:r>
            <a:r>
              <a:rPr lang="fr-BE" b="1" dirty="0" smtClean="0"/>
              <a:t> - 1/3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661248"/>
            <a:ext cx="2304256" cy="10955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32912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b="1" i="1" dirty="0" err="1" smtClean="0"/>
              <a:t>Mechanisms</a:t>
            </a:r>
            <a:r>
              <a:rPr lang="fr-BE" b="1" dirty="0" smtClean="0"/>
              <a:t> </a:t>
            </a:r>
            <a:r>
              <a:rPr lang="fr-BE" b="1" dirty="0" err="1"/>
              <a:t>should</a:t>
            </a:r>
            <a:r>
              <a:rPr lang="fr-BE" b="1" dirty="0"/>
              <a:t>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endParaRPr lang="en-GB" dirty="0"/>
          </a:p>
          <a:p>
            <a:pPr lvl="0"/>
            <a:r>
              <a:rPr lang="fr-BE" b="1" dirty="0"/>
              <a:t>accessible, </a:t>
            </a:r>
            <a:endParaRPr lang="en-GB" dirty="0"/>
          </a:p>
          <a:p>
            <a:pPr lvl="0"/>
            <a:r>
              <a:rPr lang="fr-BE" b="1" dirty="0" err="1"/>
              <a:t>affordable</a:t>
            </a:r>
            <a:r>
              <a:rPr lang="fr-BE" b="1" dirty="0"/>
              <a:t>, </a:t>
            </a:r>
            <a:endParaRPr lang="en-GB" dirty="0"/>
          </a:p>
          <a:p>
            <a:pPr lvl="0"/>
            <a:r>
              <a:rPr lang="fr-BE" b="1" dirty="0" err="1"/>
              <a:t>independent</a:t>
            </a:r>
            <a:r>
              <a:rPr lang="fr-BE" b="1" dirty="0"/>
              <a:t>, </a:t>
            </a:r>
            <a:endParaRPr lang="en-GB" dirty="0"/>
          </a:p>
          <a:p>
            <a:pPr lvl="0"/>
            <a:r>
              <a:rPr lang="fr-BE" b="1" dirty="0" err="1"/>
              <a:t>fair</a:t>
            </a:r>
            <a:r>
              <a:rPr lang="fr-BE" b="1" dirty="0"/>
              <a:t>, </a:t>
            </a:r>
            <a:endParaRPr lang="en-GB" dirty="0"/>
          </a:p>
          <a:p>
            <a:pPr lvl="0"/>
            <a:r>
              <a:rPr lang="fr-BE" b="1" dirty="0" err="1" smtClean="0"/>
              <a:t>ensure</a:t>
            </a:r>
            <a:r>
              <a:rPr lang="fr-BE" b="1" dirty="0" smtClean="0"/>
              <a:t> </a:t>
            </a:r>
            <a:r>
              <a:rPr lang="fr-BE" b="1" dirty="0" err="1" smtClean="0"/>
              <a:t>reliable</a:t>
            </a:r>
            <a:r>
              <a:rPr lang="fr-BE" b="1" dirty="0" smtClean="0"/>
              <a:t> </a:t>
            </a:r>
            <a:r>
              <a:rPr lang="fr-BE" b="1" dirty="0" err="1" smtClean="0"/>
              <a:t>accountability</a:t>
            </a:r>
            <a:r>
              <a:rPr lang="fr-BE" b="1" dirty="0" smtClean="0"/>
              <a:t> </a:t>
            </a:r>
            <a:r>
              <a:rPr lang="fr-BE" b="1" dirty="0" err="1" smtClean="0"/>
              <a:t>that</a:t>
            </a:r>
            <a:r>
              <a:rPr lang="fr-BE" b="1" dirty="0" smtClean="0"/>
              <a:t> </a:t>
            </a:r>
            <a:r>
              <a:rPr lang="fr-BE" b="1" dirty="0" err="1"/>
              <a:t>is</a:t>
            </a:r>
            <a:r>
              <a:rPr lang="fr-BE" b="1" dirty="0"/>
              <a:t> </a:t>
            </a:r>
            <a:r>
              <a:rPr lang="fr-BE" b="1" dirty="0" err="1"/>
              <a:t>timely</a:t>
            </a:r>
            <a:r>
              <a:rPr lang="fr-BE" b="1" dirty="0"/>
              <a:t> and efficient.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856984" cy="1252728"/>
          </a:xfrm>
        </p:spPr>
        <p:txBody>
          <a:bodyPr>
            <a:normAutofit fontScale="90000"/>
          </a:bodyPr>
          <a:lstStyle/>
          <a:p>
            <a:r>
              <a:rPr lang="fr-BE" b="1" dirty="0" smtClean="0"/>
              <a:t>5. Complaints </a:t>
            </a:r>
            <a:r>
              <a:rPr lang="fr-BE" b="1" dirty="0"/>
              <a:t>handling and </a:t>
            </a:r>
            <a:r>
              <a:rPr lang="fr-BE" b="1" dirty="0" err="1" smtClean="0"/>
              <a:t>redress</a:t>
            </a:r>
            <a:r>
              <a:rPr lang="fr-BE" b="1" dirty="0" smtClean="0"/>
              <a:t> - 2/3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53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446449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BE" b="1" i="1" dirty="0" err="1"/>
              <a:t>Internal</a:t>
            </a:r>
            <a:r>
              <a:rPr lang="fr-BE" b="1" i="1" dirty="0"/>
              <a:t> and online dispute </a:t>
            </a:r>
            <a:r>
              <a:rPr lang="fr-BE" b="1" i="1" dirty="0" err="1"/>
              <a:t>resolution</a:t>
            </a:r>
            <a:endParaRPr lang="en-GB" dirty="0"/>
          </a:p>
          <a:p>
            <a:pPr lvl="0"/>
            <a:r>
              <a:rPr lang="fr-BE" b="1" dirty="0" err="1"/>
              <a:t>Platforms</a:t>
            </a:r>
            <a:r>
              <a:rPr lang="fr-BE" b="1" dirty="0"/>
              <a:t> </a:t>
            </a:r>
            <a:r>
              <a:rPr lang="fr-BE" b="1" dirty="0" err="1"/>
              <a:t>offering</a:t>
            </a:r>
            <a:r>
              <a:rPr lang="fr-BE" b="1" dirty="0"/>
              <a:t> </a:t>
            </a:r>
            <a:r>
              <a:rPr lang="fr-BE" b="1" dirty="0" err="1"/>
              <a:t>products</a:t>
            </a:r>
            <a:r>
              <a:rPr lang="fr-BE" b="1" dirty="0"/>
              <a:t> and services </a:t>
            </a:r>
            <a:r>
              <a:rPr lang="fr-BE" b="1" dirty="0" err="1"/>
              <a:t>should</a:t>
            </a:r>
            <a:r>
              <a:rPr lang="fr-BE" b="1" dirty="0"/>
              <a:t> have </a:t>
            </a:r>
            <a:r>
              <a:rPr lang="fr-BE" b="1" dirty="0" err="1"/>
              <a:t>strong</a:t>
            </a:r>
            <a:r>
              <a:rPr lang="fr-BE" b="1" dirty="0"/>
              <a:t> </a:t>
            </a:r>
            <a:r>
              <a:rPr lang="fr-BE" b="1" dirty="0" err="1"/>
              <a:t>internal</a:t>
            </a:r>
            <a:r>
              <a:rPr lang="fr-BE" b="1" dirty="0"/>
              <a:t> dispute </a:t>
            </a:r>
            <a:r>
              <a:rPr lang="fr-BE" b="1" dirty="0" err="1"/>
              <a:t>mechanisms</a:t>
            </a:r>
            <a:r>
              <a:rPr lang="fr-BE" b="1" dirty="0"/>
              <a:t> </a:t>
            </a:r>
            <a:r>
              <a:rPr lang="fr-BE" b="1" dirty="0" err="1"/>
              <a:t>that</a:t>
            </a:r>
            <a:r>
              <a:rPr lang="fr-BE" b="1" dirty="0"/>
              <a:t> do not impose </a:t>
            </a:r>
            <a:r>
              <a:rPr lang="fr-BE" b="1" dirty="0" err="1"/>
              <a:t>unreasonable</a:t>
            </a:r>
            <a:r>
              <a:rPr lang="fr-BE" b="1" dirty="0"/>
              <a:t> </a:t>
            </a:r>
            <a:r>
              <a:rPr lang="fr-BE" b="1" dirty="0" err="1"/>
              <a:t>delays</a:t>
            </a:r>
            <a:r>
              <a:rPr lang="fr-BE" b="1" dirty="0"/>
              <a:t> or </a:t>
            </a:r>
            <a:r>
              <a:rPr lang="fr-BE" b="1" dirty="0" err="1"/>
              <a:t>burdens</a:t>
            </a:r>
            <a:r>
              <a:rPr lang="fr-BE" b="1" dirty="0"/>
              <a:t> on </a:t>
            </a:r>
            <a:r>
              <a:rPr lang="fr-BE" b="1" dirty="0" err="1"/>
              <a:t>consumers</a:t>
            </a:r>
            <a:r>
              <a:rPr lang="fr-BE" b="1" dirty="0"/>
              <a:t>. </a:t>
            </a:r>
            <a:endParaRPr lang="en-GB" dirty="0"/>
          </a:p>
          <a:p>
            <a:pPr lvl="0"/>
            <a:r>
              <a:rPr lang="fr-BE" b="1" dirty="0" err="1"/>
              <a:t>Recourse</a:t>
            </a:r>
            <a:r>
              <a:rPr lang="fr-BE" b="1" dirty="0"/>
              <a:t> to </a:t>
            </a:r>
            <a:r>
              <a:rPr lang="fr-BE" b="1" dirty="0" err="1"/>
              <a:t>independent</a:t>
            </a:r>
            <a:r>
              <a:rPr lang="fr-BE" b="1" dirty="0"/>
              <a:t> </a:t>
            </a:r>
            <a:r>
              <a:rPr lang="fr-BE" b="1" dirty="0" err="1"/>
              <a:t>redress</a:t>
            </a:r>
            <a:r>
              <a:rPr lang="fr-BE" b="1" dirty="0"/>
              <a:t> </a:t>
            </a:r>
            <a:r>
              <a:rPr lang="fr-BE" b="1" dirty="0" err="1"/>
              <a:t>should</a:t>
            </a:r>
            <a:r>
              <a:rPr lang="fr-BE" b="1" dirty="0"/>
              <a:t>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available</a:t>
            </a:r>
            <a:r>
              <a:rPr lang="fr-BE" b="1" dirty="0"/>
              <a:t> to </a:t>
            </a:r>
            <a:r>
              <a:rPr lang="fr-BE" b="1" dirty="0" err="1"/>
              <a:t>address</a:t>
            </a:r>
            <a:r>
              <a:rPr lang="fr-BE" b="1" dirty="0"/>
              <a:t> complaints </a:t>
            </a:r>
            <a:r>
              <a:rPr lang="fr-BE" b="1" dirty="0" err="1"/>
              <a:t>that</a:t>
            </a:r>
            <a:r>
              <a:rPr lang="fr-BE" b="1" dirty="0"/>
              <a:t> are not </a:t>
            </a:r>
            <a:r>
              <a:rPr lang="fr-BE" b="1" dirty="0" err="1"/>
              <a:t>satisfactorily</a:t>
            </a:r>
            <a:r>
              <a:rPr lang="fr-BE" b="1" dirty="0"/>
              <a:t> </a:t>
            </a:r>
            <a:r>
              <a:rPr lang="fr-BE" b="1" dirty="0" err="1"/>
              <a:t>resolved</a:t>
            </a:r>
            <a:r>
              <a:rPr lang="fr-BE" b="1" dirty="0"/>
              <a:t> by </a:t>
            </a:r>
            <a:r>
              <a:rPr lang="fr-BE" b="1" dirty="0" err="1"/>
              <a:t>internal</a:t>
            </a:r>
            <a:r>
              <a:rPr lang="fr-BE" b="1" dirty="0"/>
              <a:t> </a:t>
            </a:r>
            <a:r>
              <a:rPr lang="fr-BE" b="1" dirty="0" err="1"/>
              <a:t>mechanisms</a:t>
            </a:r>
            <a:r>
              <a:rPr lang="fr-BE" b="1" dirty="0"/>
              <a:t>. </a:t>
            </a:r>
            <a:endParaRPr lang="en-GB" dirty="0"/>
          </a:p>
          <a:p>
            <a:pPr lvl="0"/>
            <a:r>
              <a:rPr lang="fr-BE" b="1" dirty="0"/>
              <a:t>It </a:t>
            </a:r>
            <a:r>
              <a:rPr lang="fr-BE" b="1" dirty="0" err="1"/>
              <a:t>should</a:t>
            </a:r>
            <a:r>
              <a:rPr lang="fr-BE" b="1" dirty="0"/>
              <a:t>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clear</a:t>
            </a:r>
            <a:r>
              <a:rPr lang="fr-BE" b="1" dirty="0"/>
              <a:t> </a:t>
            </a:r>
            <a:r>
              <a:rPr lang="fr-BE" b="1" dirty="0" err="1"/>
              <a:t>where</a:t>
            </a:r>
            <a:r>
              <a:rPr lang="fr-BE" b="1" dirty="0"/>
              <a:t> </a:t>
            </a:r>
            <a:r>
              <a:rPr lang="fr-BE" b="1" dirty="0" err="1"/>
              <a:t>consumers</a:t>
            </a:r>
            <a:r>
              <a:rPr lang="fr-BE" b="1" dirty="0"/>
              <a:t> </a:t>
            </a:r>
            <a:r>
              <a:rPr lang="fr-BE" b="1" dirty="0" err="1"/>
              <a:t>should</a:t>
            </a:r>
            <a:r>
              <a:rPr lang="fr-BE" b="1" dirty="0"/>
              <a:t> go for assistance. </a:t>
            </a:r>
            <a:endParaRPr lang="en-GB" dirty="0"/>
          </a:p>
          <a:p>
            <a:pPr lvl="0"/>
            <a:r>
              <a:rPr lang="fr-BE" b="1" dirty="0" smtClean="0"/>
              <a:t>Support for </a:t>
            </a:r>
            <a:r>
              <a:rPr lang="fr-BE" b="1" dirty="0"/>
              <a:t>consumer </a:t>
            </a:r>
            <a:r>
              <a:rPr lang="fr-BE" b="1" dirty="0" err="1"/>
              <a:t>dealing</a:t>
            </a:r>
            <a:r>
              <a:rPr lang="fr-BE" b="1" dirty="0"/>
              <a:t> </a:t>
            </a:r>
            <a:r>
              <a:rPr lang="fr-BE" b="1" dirty="0" err="1"/>
              <a:t>with</a:t>
            </a:r>
            <a:r>
              <a:rPr lang="fr-BE" b="1" dirty="0"/>
              <a:t> cross-border dispute </a:t>
            </a:r>
            <a:r>
              <a:rPr lang="fr-BE" b="1" dirty="0" err="1"/>
              <a:t>resolution</a:t>
            </a:r>
            <a:r>
              <a:rPr lang="fr-BE" b="1" dirty="0"/>
              <a:t> must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available</a:t>
            </a:r>
            <a:r>
              <a:rPr lang="fr-BE" b="1" dirty="0"/>
              <a:t>. </a:t>
            </a:r>
            <a:endParaRPr lang="en-GB" dirty="0"/>
          </a:p>
          <a:p>
            <a:pPr lvl="0"/>
            <a:r>
              <a:rPr lang="fr-BE" b="1" dirty="0"/>
              <a:t>Online dispute </a:t>
            </a:r>
            <a:r>
              <a:rPr lang="fr-BE" b="1" dirty="0" err="1"/>
              <a:t>resolutions</a:t>
            </a:r>
            <a:r>
              <a:rPr lang="fr-BE" b="1" dirty="0"/>
              <a:t> </a:t>
            </a:r>
            <a:r>
              <a:rPr lang="fr-BE" b="1" dirty="0" err="1"/>
              <a:t>should</a:t>
            </a:r>
            <a:r>
              <a:rPr lang="fr-BE" b="1" dirty="0"/>
              <a:t>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provided</a:t>
            </a:r>
            <a:r>
              <a:rPr lang="fr-BE" b="1" dirty="0"/>
              <a:t> but not to the exclusion of </a:t>
            </a:r>
            <a:r>
              <a:rPr lang="fr-BE" b="1" dirty="0" err="1"/>
              <a:t>other</a:t>
            </a:r>
            <a:r>
              <a:rPr lang="fr-BE" b="1" dirty="0"/>
              <a:t> avenues. 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856984" cy="1252728"/>
          </a:xfrm>
        </p:spPr>
        <p:txBody>
          <a:bodyPr>
            <a:normAutofit fontScale="90000"/>
          </a:bodyPr>
          <a:lstStyle/>
          <a:p>
            <a:r>
              <a:rPr lang="fr-BE" b="1" dirty="0" smtClean="0"/>
              <a:t>5. Complaints </a:t>
            </a:r>
            <a:r>
              <a:rPr lang="fr-BE" b="1" dirty="0"/>
              <a:t>handling and </a:t>
            </a:r>
            <a:r>
              <a:rPr lang="fr-BE" b="1" dirty="0" err="1" smtClean="0"/>
              <a:t>redress</a:t>
            </a:r>
            <a:r>
              <a:rPr lang="fr-BE" b="1" dirty="0" smtClean="0"/>
              <a:t> - 3/3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2302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3491" y="1603310"/>
            <a:ext cx="8663045" cy="521006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2000" b="1" dirty="0" smtClean="0"/>
              <a:t>ACR </a:t>
            </a:r>
            <a:r>
              <a:rPr lang="en-GB" sz="2000" b="1" dirty="0"/>
              <a:t>promotes: </a:t>
            </a:r>
            <a:endParaRPr lang="en-GB" sz="2000" b="1" dirty="0" smtClean="0"/>
          </a:p>
          <a:p>
            <a:pPr lvl="0"/>
            <a:r>
              <a:rPr lang="en-GB" sz="2000" b="1" dirty="0" smtClean="0"/>
              <a:t>consumer </a:t>
            </a:r>
            <a:r>
              <a:rPr lang="en-GB" sz="2000" b="1" dirty="0"/>
              <a:t>protection and empowerment</a:t>
            </a:r>
            <a:endParaRPr lang="en-GB" sz="2000" dirty="0"/>
          </a:p>
          <a:p>
            <a:pPr lvl="0"/>
            <a:r>
              <a:rPr lang="en-GB" sz="2000" b="1" dirty="0"/>
              <a:t>assists consumers in their queries and complaints</a:t>
            </a:r>
            <a:endParaRPr lang="en-GB" sz="2000" dirty="0"/>
          </a:p>
          <a:p>
            <a:pPr lvl="0"/>
            <a:r>
              <a:rPr lang="en-GB" sz="2000" b="1" dirty="0"/>
              <a:t>educates the general public </a:t>
            </a:r>
            <a:r>
              <a:rPr lang="en-GB" sz="2000" b="1" dirty="0" smtClean="0"/>
              <a:t>through </a:t>
            </a:r>
          </a:p>
          <a:p>
            <a:pPr lvl="1">
              <a:buFont typeface="Wingdings" pitchFamily="2" charset="2"/>
              <a:buChar char="§"/>
            </a:pPr>
            <a:r>
              <a:rPr lang="en-GB" sz="1800" b="1" dirty="0" smtClean="0"/>
              <a:t>interactive </a:t>
            </a:r>
            <a:r>
              <a:rPr lang="en-GB" sz="1800" b="1" dirty="0"/>
              <a:t>information talks,</a:t>
            </a:r>
            <a:endParaRPr lang="en-GB" sz="1800" dirty="0"/>
          </a:p>
          <a:p>
            <a:pPr lvl="1">
              <a:buFont typeface="Wingdings" pitchFamily="2" charset="2"/>
              <a:buChar char="§"/>
            </a:pPr>
            <a:r>
              <a:rPr lang="en-GB" sz="1800" b="1" dirty="0"/>
              <a:t>information fact sheets and email</a:t>
            </a:r>
            <a:endParaRPr lang="en-GB" sz="1800" dirty="0"/>
          </a:p>
          <a:p>
            <a:pPr lvl="1">
              <a:buFont typeface="Wingdings" pitchFamily="2" charset="2"/>
              <a:buChar char="§"/>
            </a:pPr>
            <a:r>
              <a:rPr lang="en-GB" sz="1800" b="1" dirty="0"/>
              <a:t>press </a:t>
            </a:r>
            <a:r>
              <a:rPr lang="en-GB" sz="1800" b="1" dirty="0" smtClean="0"/>
              <a:t>releases</a:t>
            </a:r>
          </a:p>
          <a:p>
            <a:pPr lvl="1">
              <a:buFont typeface="Wingdings" pitchFamily="2" charset="2"/>
              <a:buChar char="§"/>
            </a:pPr>
            <a:r>
              <a:rPr lang="en-GB" sz="1800" b="1" dirty="0" smtClean="0"/>
              <a:t>Website </a:t>
            </a:r>
            <a:r>
              <a:rPr lang="en-GB" sz="1800" b="1" dirty="0" smtClean="0">
                <a:solidFill>
                  <a:srgbClr val="0070C0"/>
                </a:solidFill>
                <a:hlinkClick r:id="rId2"/>
              </a:rPr>
              <a:t>www.acrmalta.com</a:t>
            </a:r>
            <a:endParaRPr lang="en-GB" sz="1800" b="1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GB" sz="1800" b="1" dirty="0" smtClean="0"/>
              <a:t>Facebook profile </a:t>
            </a:r>
            <a:r>
              <a:rPr lang="en-GB" sz="1800" b="1" dirty="0" smtClean="0">
                <a:solidFill>
                  <a:srgbClr val="0070C0"/>
                </a:solidFill>
              </a:rPr>
              <a:t>ACR Malta</a:t>
            </a:r>
            <a:endParaRPr lang="en-GB" sz="1800" dirty="0">
              <a:solidFill>
                <a:srgbClr val="0070C0"/>
              </a:solidFill>
            </a:endParaRPr>
          </a:p>
          <a:p>
            <a:pPr lvl="0"/>
            <a:r>
              <a:rPr lang="en-GB" sz="2000" b="1" dirty="0" smtClean="0"/>
              <a:t>ACR </a:t>
            </a:r>
            <a:r>
              <a:rPr lang="en-GB" sz="2000" b="1" dirty="0"/>
              <a:t>works closely with MCA, MCCAA - Information and Education Directorate, ANEC, </a:t>
            </a:r>
            <a:r>
              <a:rPr lang="en-GB" sz="2000" b="1" dirty="0" smtClean="0"/>
              <a:t>ECC  </a:t>
            </a:r>
          </a:p>
          <a:p>
            <a:pPr lvl="0"/>
            <a:r>
              <a:rPr lang="en-GB" sz="2000" b="1" dirty="0" smtClean="0"/>
              <a:t>ACR  is </a:t>
            </a:r>
            <a:r>
              <a:rPr lang="en-GB" sz="2000" b="1" dirty="0"/>
              <a:t>represented on MEUSAC, ECCG and AGE Platform  </a:t>
            </a:r>
            <a:endParaRPr lang="en-GB" sz="2000" dirty="0"/>
          </a:p>
          <a:p>
            <a:pPr lvl="0"/>
            <a:r>
              <a:rPr lang="en-GB" sz="2000" b="1" dirty="0"/>
              <a:t>ACR General Secretary represents consumers on the EESC/CCMI  as a delegate for consumer interests </a:t>
            </a:r>
            <a:endParaRPr lang="en-GB" sz="2000" dirty="0"/>
          </a:p>
          <a:p>
            <a:pPr lvl="0"/>
            <a:r>
              <a:rPr lang="en-GB" sz="2000" b="1" dirty="0"/>
              <a:t>ACR is  also listed on The Transparency Register </a:t>
            </a:r>
            <a:endParaRPr lang="en-GB" sz="2000" b="1" dirty="0" smtClean="0"/>
          </a:p>
          <a:p>
            <a:pPr lvl="0"/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b="1" dirty="0"/>
              <a:t>The Association for Consumer Rights MALTA  (ACR</a:t>
            </a:r>
            <a:r>
              <a:rPr lang="en-GB" b="1" dirty="0" smtClean="0"/>
              <a:t>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420888"/>
            <a:ext cx="2592288" cy="14581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918102"/>
            <a:ext cx="827584" cy="959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613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9" y="2348880"/>
            <a:ext cx="7956872" cy="3777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b="1" dirty="0" smtClean="0"/>
              <a:t>The </a:t>
            </a:r>
            <a:r>
              <a:rPr lang="fr-BE" b="1" dirty="0"/>
              <a:t>new Data Protection </a:t>
            </a:r>
            <a:r>
              <a:rPr lang="fr-BE" b="1" dirty="0" err="1"/>
              <a:t>rules</a:t>
            </a:r>
            <a:r>
              <a:rPr lang="fr-BE" b="1" dirty="0"/>
              <a:t> (GDPR) </a:t>
            </a:r>
            <a:r>
              <a:rPr lang="fr-BE" b="1" dirty="0" err="1"/>
              <a:t>which</a:t>
            </a:r>
            <a:r>
              <a:rPr lang="fr-BE" b="1" dirty="0"/>
              <a:t> </a:t>
            </a:r>
            <a:r>
              <a:rPr lang="fr-BE" b="1" dirty="0" err="1"/>
              <a:t>will</a:t>
            </a:r>
            <a:r>
              <a:rPr lang="fr-BE" b="1" dirty="0"/>
              <a:t> </a:t>
            </a:r>
            <a:r>
              <a:rPr lang="fr-BE" b="1" dirty="0" err="1"/>
              <a:t>apply</a:t>
            </a:r>
            <a:r>
              <a:rPr lang="fr-BE" b="1" dirty="0"/>
              <a:t> </a:t>
            </a:r>
            <a:r>
              <a:rPr lang="fr-BE" b="1" dirty="0" err="1"/>
              <a:t>across</a:t>
            </a:r>
            <a:r>
              <a:rPr lang="fr-BE" b="1" dirty="0"/>
              <a:t> the EU </a:t>
            </a:r>
            <a:r>
              <a:rPr lang="fr-BE" b="1" dirty="0" err="1"/>
              <a:t>will</a:t>
            </a:r>
            <a:r>
              <a:rPr lang="fr-BE" b="1" dirty="0"/>
              <a:t> </a:t>
            </a:r>
            <a:r>
              <a:rPr lang="fr-BE" b="1" dirty="0" err="1"/>
              <a:t>provide</a:t>
            </a:r>
            <a:r>
              <a:rPr lang="fr-BE" b="1" dirty="0"/>
              <a:t> </a:t>
            </a:r>
            <a:r>
              <a:rPr lang="fr-BE" b="1" dirty="0" err="1"/>
              <a:t>citizens</a:t>
            </a:r>
            <a:r>
              <a:rPr lang="fr-BE" b="1" dirty="0"/>
              <a:t> </a:t>
            </a:r>
            <a:r>
              <a:rPr lang="fr-BE" b="1" dirty="0" err="1"/>
              <a:t>with</a:t>
            </a:r>
            <a:r>
              <a:rPr lang="fr-BE" b="1" dirty="0"/>
              <a:t> </a:t>
            </a:r>
            <a:endParaRPr lang="en-GB" dirty="0"/>
          </a:p>
          <a:p>
            <a:r>
              <a:rPr lang="fr-BE" b="1" dirty="0" err="1" smtClean="0"/>
              <a:t>easier</a:t>
            </a:r>
            <a:r>
              <a:rPr lang="fr-BE" b="1" dirty="0" smtClean="0"/>
              <a:t> </a:t>
            </a:r>
            <a:r>
              <a:rPr lang="fr-BE" b="1" dirty="0" err="1"/>
              <a:t>access</a:t>
            </a:r>
            <a:r>
              <a:rPr lang="fr-BE" b="1" dirty="0"/>
              <a:t> to </a:t>
            </a:r>
            <a:r>
              <a:rPr lang="fr-BE" b="1" dirty="0" err="1"/>
              <a:t>their</a:t>
            </a:r>
            <a:r>
              <a:rPr lang="fr-BE" b="1" dirty="0"/>
              <a:t> </a:t>
            </a:r>
            <a:r>
              <a:rPr lang="fr-BE" b="1" dirty="0" err="1"/>
              <a:t>own</a:t>
            </a:r>
            <a:r>
              <a:rPr lang="fr-BE" b="1" dirty="0"/>
              <a:t> data;</a:t>
            </a:r>
            <a:endParaRPr lang="en-GB" dirty="0"/>
          </a:p>
          <a:p>
            <a:pPr lvl="0"/>
            <a:r>
              <a:rPr lang="fr-BE" b="1" dirty="0"/>
              <a:t>a right to </a:t>
            </a:r>
            <a:r>
              <a:rPr lang="fr-BE" b="1" dirty="0" err="1"/>
              <a:t>transfer</a:t>
            </a:r>
            <a:r>
              <a:rPr lang="fr-BE" b="1" dirty="0"/>
              <a:t> </a:t>
            </a:r>
            <a:r>
              <a:rPr lang="fr-BE" b="1" dirty="0" smtClean="0"/>
              <a:t>data </a:t>
            </a:r>
            <a:r>
              <a:rPr lang="fr-BE" b="1" dirty="0" err="1"/>
              <a:t>from</a:t>
            </a:r>
            <a:r>
              <a:rPr lang="fr-BE" b="1" dirty="0"/>
              <a:t> one service provider to </a:t>
            </a:r>
            <a:r>
              <a:rPr lang="fr-BE" b="1" dirty="0" err="1"/>
              <a:t>another</a:t>
            </a:r>
            <a:r>
              <a:rPr lang="fr-BE" b="1" dirty="0"/>
              <a:t> – for </a:t>
            </a:r>
            <a:r>
              <a:rPr lang="fr-BE" b="1" dirty="0" err="1"/>
              <a:t>example</a:t>
            </a:r>
            <a:r>
              <a:rPr lang="fr-BE" b="1" dirty="0"/>
              <a:t> a </a:t>
            </a:r>
            <a:r>
              <a:rPr lang="fr-BE" b="1" dirty="0" err="1"/>
              <a:t>bank</a:t>
            </a:r>
            <a:r>
              <a:rPr lang="fr-BE" b="1" dirty="0"/>
              <a:t> or mobile provider;</a:t>
            </a:r>
            <a:endParaRPr lang="en-GB" dirty="0"/>
          </a:p>
          <a:p>
            <a:pPr lvl="0"/>
            <a:r>
              <a:rPr lang="fr-BE" b="1" dirty="0"/>
              <a:t>a </a:t>
            </a:r>
            <a:r>
              <a:rPr lang="fr-BE" b="1" dirty="0" err="1"/>
              <a:t>clarified</a:t>
            </a:r>
            <a:r>
              <a:rPr lang="fr-BE" b="1" dirty="0"/>
              <a:t> right to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forgotten</a:t>
            </a:r>
            <a:r>
              <a:rPr lang="fr-BE" b="1" dirty="0"/>
              <a:t> online;</a:t>
            </a:r>
            <a:endParaRPr lang="en-GB" dirty="0"/>
          </a:p>
          <a:p>
            <a:pPr lvl="0"/>
            <a:r>
              <a:rPr lang="fr-BE" b="1" dirty="0" smtClean="0"/>
              <a:t>the </a:t>
            </a:r>
            <a:r>
              <a:rPr lang="fr-BE" b="1" dirty="0"/>
              <a:t>right to know </a:t>
            </a:r>
            <a:r>
              <a:rPr lang="fr-BE" b="1" dirty="0" err="1"/>
              <a:t>quickly</a:t>
            </a:r>
            <a:r>
              <a:rPr lang="fr-BE" b="1" dirty="0"/>
              <a:t> </a:t>
            </a:r>
            <a:r>
              <a:rPr lang="fr-BE" b="1" dirty="0" err="1"/>
              <a:t>should</a:t>
            </a:r>
            <a:r>
              <a:rPr lang="fr-BE" b="1" dirty="0"/>
              <a:t> </a:t>
            </a:r>
            <a:r>
              <a:rPr lang="fr-BE" b="1" dirty="0" err="1"/>
              <a:t>their</a:t>
            </a:r>
            <a:r>
              <a:rPr lang="fr-BE" b="1" dirty="0"/>
              <a:t> data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hacked</a:t>
            </a:r>
            <a:r>
              <a:rPr lang="fr-BE" b="1" dirty="0"/>
              <a:t>.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b="1" dirty="0"/>
              <a:t>Effective Data Protection </a:t>
            </a:r>
            <a:r>
              <a:rPr lang="fr-BE" b="1" dirty="0" err="1" smtClean="0"/>
              <a:t>Rules</a:t>
            </a:r>
            <a:r>
              <a:rPr lang="fr-BE" b="1" dirty="0" smtClean="0"/>
              <a:t> – 1/2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753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496" y="2420888"/>
            <a:ext cx="9001000" cy="4320480"/>
          </a:xfrm>
        </p:spPr>
        <p:txBody>
          <a:bodyPr>
            <a:normAutofit/>
          </a:bodyPr>
          <a:lstStyle/>
          <a:p>
            <a:r>
              <a:rPr lang="fr-BE" b="1" dirty="0"/>
              <a:t>For businesses, </a:t>
            </a:r>
            <a:r>
              <a:rPr lang="fr-BE" b="1" dirty="0" err="1"/>
              <a:t>especially</a:t>
            </a:r>
            <a:r>
              <a:rPr lang="fr-BE" b="1" dirty="0"/>
              <a:t> </a:t>
            </a:r>
            <a:r>
              <a:rPr lang="fr-BE" b="1" dirty="0" err="1"/>
              <a:t>SMEs</a:t>
            </a:r>
            <a:r>
              <a:rPr lang="fr-BE" b="1" dirty="0"/>
              <a:t>, public </a:t>
            </a:r>
            <a:r>
              <a:rPr lang="fr-BE" b="1" dirty="0" err="1"/>
              <a:t>authorities</a:t>
            </a:r>
            <a:r>
              <a:rPr lang="fr-BE" b="1" dirty="0"/>
              <a:t> and all </a:t>
            </a:r>
            <a:r>
              <a:rPr lang="fr-BE" b="1" dirty="0" err="1"/>
              <a:t>citizens</a:t>
            </a:r>
            <a:r>
              <a:rPr lang="fr-BE" b="1" dirty="0"/>
              <a:t>, the EU Commission </a:t>
            </a:r>
            <a:r>
              <a:rPr lang="fr-BE" b="1" dirty="0" err="1"/>
              <a:t>is</a:t>
            </a:r>
            <a:r>
              <a:rPr lang="fr-BE" b="1" dirty="0"/>
              <a:t> </a:t>
            </a:r>
            <a:r>
              <a:rPr lang="fr-BE" b="1" dirty="0" err="1"/>
              <a:t>preparing</a:t>
            </a:r>
            <a:r>
              <a:rPr lang="fr-BE" b="1" dirty="0"/>
              <a:t> </a:t>
            </a:r>
            <a:r>
              <a:rPr lang="fr-BE" b="1" i="1" dirty="0" err="1"/>
              <a:t>practical</a:t>
            </a:r>
            <a:r>
              <a:rPr lang="fr-BE" b="1" i="1" dirty="0"/>
              <a:t> guidance</a:t>
            </a:r>
            <a:r>
              <a:rPr lang="fr-BE" b="1" dirty="0"/>
              <a:t> to </a:t>
            </a:r>
            <a:r>
              <a:rPr lang="fr-BE" b="1" dirty="0" err="1"/>
              <a:t>ensure</a:t>
            </a:r>
            <a:r>
              <a:rPr lang="fr-BE" b="1" dirty="0"/>
              <a:t> the data protection </a:t>
            </a:r>
            <a:r>
              <a:rPr lang="fr-BE" b="1" dirty="0" err="1"/>
              <a:t>rules</a:t>
            </a:r>
            <a:r>
              <a:rPr lang="fr-BE" b="1" dirty="0"/>
              <a:t> are effective on the </a:t>
            </a:r>
            <a:r>
              <a:rPr lang="fr-BE" b="1" dirty="0" err="1"/>
              <a:t>ground</a:t>
            </a:r>
            <a:r>
              <a:rPr lang="fr-BE" b="1" dirty="0"/>
              <a:t>. </a:t>
            </a:r>
            <a:endParaRPr lang="en-GB" dirty="0"/>
          </a:p>
          <a:p>
            <a:r>
              <a:rPr lang="fr-BE" b="1" dirty="0"/>
              <a:t>This </a:t>
            </a:r>
            <a:r>
              <a:rPr lang="fr-BE" b="1" dirty="0" err="1"/>
              <a:t>will</a:t>
            </a:r>
            <a:r>
              <a:rPr lang="fr-BE" b="1" dirty="0"/>
              <a:t> </a:t>
            </a:r>
            <a:r>
              <a:rPr lang="fr-BE" b="1" dirty="0" err="1"/>
              <a:t>include</a:t>
            </a:r>
            <a:r>
              <a:rPr lang="fr-BE" b="1" dirty="0"/>
              <a:t> </a:t>
            </a:r>
            <a:r>
              <a:rPr lang="fr-BE" b="1" i="1" dirty="0"/>
              <a:t>a </a:t>
            </a:r>
            <a:r>
              <a:rPr lang="fr-BE" b="1" i="1" dirty="0" err="1"/>
              <a:t>practical</a:t>
            </a:r>
            <a:r>
              <a:rPr lang="fr-BE" b="1" i="1" dirty="0"/>
              <a:t> online </a:t>
            </a:r>
            <a:r>
              <a:rPr lang="fr-BE" b="1" i="1" dirty="0" err="1"/>
              <a:t>toolkit</a:t>
            </a:r>
            <a:r>
              <a:rPr lang="fr-BE" b="1" dirty="0"/>
              <a:t> in all EU </a:t>
            </a:r>
            <a:r>
              <a:rPr lang="fr-BE" b="1" dirty="0" err="1"/>
              <a:t>languages</a:t>
            </a:r>
            <a:r>
              <a:rPr lang="fr-BE" b="1" dirty="0"/>
              <a:t> </a:t>
            </a:r>
            <a:r>
              <a:rPr lang="fr-BE" b="1" dirty="0" err="1"/>
              <a:t>covering</a:t>
            </a:r>
            <a:r>
              <a:rPr lang="fr-BE" b="1" dirty="0"/>
              <a:t> </a:t>
            </a:r>
            <a:r>
              <a:rPr lang="fr-BE" b="1" dirty="0" smtClean="0"/>
              <a:t>key </a:t>
            </a:r>
            <a:r>
              <a:rPr lang="fr-BE" b="1" dirty="0" err="1"/>
              <a:t>themes</a:t>
            </a:r>
            <a:r>
              <a:rPr lang="fr-BE" b="1" dirty="0"/>
              <a:t> and </a:t>
            </a:r>
            <a:r>
              <a:rPr lang="fr-BE" b="1" dirty="0" err="1"/>
              <a:t>frequently</a:t>
            </a:r>
            <a:r>
              <a:rPr lang="fr-BE" b="1" dirty="0"/>
              <a:t> </a:t>
            </a:r>
            <a:r>
              <a:rPr lang="fr-BE" b="1" dirty="0" err="1"/>
              <a:t>asked</a:t>
            </a:r>
            <a:r>
              <a:rPr lang="fr-BE" b="1" dirty="0"/>
              <a:t> questions and </a:t>
            </a:r>
            <a:r>
              <a:rPr lang="fr-BE" b="1" dirty="0" smtClean="0"/>
              <a:t> </a:t>
            </a:r>
            <a:r>
              <a:rPr lang="fr-BE" b="1" dirty="0" err="1" smtClean="0"/>
              <a:t>should</a:t>
            </a:r>
            <a:r>
              <a:rPr lang="fr-BE" b="1" dirty="0" smtClean="0"/>
              <a:t> </a:t>
            </a:r>
            <a:r>
              <a:rPr lang="fr-BE" b="1" dirty="0" err="1"/>
              <a:t>be</a:t>
            </a:r>
            <a:r>
              <a:rPr lang="fr-BE" b="1" dirty="0"/>
              <a:t> applicable to Online </a:t>
            </a:r>
            <a:r>
              <a:rPr lang="fr-BE" b="1" dirty="0" err="1"/>
              <a:t>Platforms</a:t>
            </a:r>
            <a:r>
              <a:rPr lang="fr-BE" b="1" dirty="0"/>
              <a:t>.</a:t>
            </a:r>
            <a:endParaRPr lang="en-GB" dirty="0"/>
          </a:p>
          <a:p>
            <a:pPr lvl="0"/>
            <a:r>
              <a:rPr lang="fr-BE" b="1" dirty="0" err="1"/>
              <a:t>Individuals</a:t>
            </a:r>
            <a:r>
              <a:rPr lang="fr-BE" b="1" dirty="0"/>
              <a:t> have a </a:t>
            </a:r>
            <a:r>
              <a:rPr lang="fr-BE" b="1" dirty="0" err="1"/>
              <a:t>strong</a:t>
            </a:r>
            <a:r>
              <a:rPr lang="fr-BE" b="1" dirty="0"/>
              <a:t> right of </a:t>
            </a:r>
            <a:r>
              <a:rPr lang="fr-BE" b="1" dirty="0" err="1"/>
              <a:t>access</a:t>
            </a:r>
            <a:r>
              <a:rPr lang="fr-BE" b="1" dirty="0"/>
              <a:t> to </a:t>
            </a:r>
            <a:r>
              <a:rPr lang="fr-BE" b="1" dirty="0" err="1"/>
              <a:t>see</a:t>
            </a:r>
            <a:r>
              <a:rPr lang="fr-BE" b="1" dirty="0"/>
              <a:t> </a:t>
            </a:r>
            <a:r>
              <a:rPr lang="fr-BE" b="1" dirty="0" err="1"/>
              <a:t>their</a:t>
            </a:r>
            <a:r>
              <a:rPr lang="fr-BE" b="1" dirty="0"/>
              <a:t> </a:t>
            </a:r>
            <a:r>
              <a:rPr lang="fr-BE" b="1" dirty="0" err="1"/>
              <a:t>personal</a:t>
            </a:r>
            <a:r>
              <a:rPr lang="fr-BE" b="1" dirty="0"/>
              <a:t> </a:t>
            </a:r>
            <a:r>
              <a:rPr lang="fr-BE" b="1" dirty="0" smtClean="0"/>
              <a:t>data</a:t>
            </a:r>
            <a:endParaRPr lang="en-GB" dirty="0"/>
          </a:p>
          <a:p>
            <a:pPr lvl="0"/>
            <a:r>
              <a:rPr lang="fr-BE" b="1" dirty="0" err="1" smtClean="0"/>
              <a:t>Except</a:t>
            </a:r>
            <a:r>
              <a:rPr lang="fr-BE" b="1" dirty="0" smtClean="0"/>
              <a:t> in </a:t>
            </a:r>
            <a:r>
              <a:rPr lang="fr-BE" b="1" dirty="0" err="1" smtClean="0"/>
              <a:t>particular</a:t>
            </a:r>
            <a:r>
              <a:rPr lang="fr-BE" b="1" dirty="0" smtClean="0"/>
              <a:t> </a:t>
            </a:r>
            <a:r>
              <a:rPr lang="fr-BE" b="1" dirty="0" err="1" smtClean="0"/>
              <a:t>circumstances</a:t>
            </a:r>
            <a:r>
              <a:rPr lang="fr-BE" b="1" dirty="0" smtClean="0"/>
              <a:t> (</a:t>
            </a:r>
            <a:r>
              <a:rPr lang="fr-BE" sz="2000" b="1" dirty="0" smtClean="0"/>
              <a:t>Data </a:t>
            </a:r>
            <a:r>
              <a:rPr lang="fr-BE" sz="2000" b="1" dirty="0"/>
              <a:t>Protection </a:t>
            </a:r>
            <a:r>
              <a:rPr lang="fr-BE" sz="2000" b="1" dirty="0" err="1" smtClean="0"/>
              <a:t>Act</a:t>
            </a:r>
            <a:r>
              <a:rPr lang="fr-BE" sz="2000" b="1" dirty="0" smtClean="0"/>
              <a:t> Section 5</a:t>
            </a:r>
            <a:r>
              <a:rPr lang="fr-BE" b="1" dirty="0" smtClean="0"/>
              <a:t>)</a:t>
            </a:r>
            <a:endParaRPr lang="fr-B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b="1" dirty="0"/>
              <a:t>Effective Data Protection </a:t>
            </a:r>
            <a:r>
              <a:rPr lang="fr-BE" b="1" dirty="0" err="1" smtClean="0"/>
              <a:t>Rules</a:t>
            </a:r>
            <a:r>
              <a:rPr lang="fr-BE" b="1" dirty="0" smtClean="0"/>
              <a:t> - 2/2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61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03945"/>
            <a:ext cx="8028880" cy="413732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r-BE" b="1" dirty="0" smtClean="0"/>
              <a:t>Education </a:t>
            </a:r>
            <a:r>
              <a:rPr lang="fr-BE" b="1" dirty="0"/>
              <a:t>and </a:t>
            </a:r>
            <a:r>
              <a:rPr lang="fr-BE" b="1" dirty="0" err="1"/>
              <a:t>awareness</a:t>
            </a:r>
            <a:r>
              <a:rPr lang="fr-BE" b="1" dirty="0"/>
              <a:t> </a:t>
            </a:r>
            <a:r>
              <a:rPr lang="fr-BE" b="1" dirty="0" smtClean="0"/>
              <a:t>provisions </a:t>
            </a:r>
            <a:r>
              <a:rPr lang="fr-BE" b="1" dirty="0" err="1"/>
              <a:t>should</a:t>
            </a:r>
            <a:r>
              <a:rPr lang="fr-BE" b="1" dirty="0"/>
              <a:t> </a:t>
            </a:r>
            <a:r>
              <a:rPr lang="fr-BE" b="1" dirty="0" err="1"/>
              <a:t>complement</a:t>
            </a:r>
            <a:r>
              <a:rPr lang="fr-BE" b="1" dirty="0"/>
              <a:t> </a:t>
            </a:r>
            <a:r>
              <a:rPr lang="fr-BE" b="1" dirty="0" err="1"/>
              <a:t>rather</a:t>
            </a:r>
            <a:r>
              <a:rPr lang="fr-BE" b="1" dirty="0"/>
              <a:t> </a:t>
            </a:r>
            <a:r>
              <a:rPr lang="fr-BE" b="1" dirty="0" err="1"/>
              <a:t>than</a:t>
            </a:r>
            <a:r>
              <a:rPr lang="fr-BE" b="1" dirty="0"/>
              <a:t> replace </a:t>
            </a:r>
            <a:r>
              <a:rPr lang="fr-BE" b="1" dirty="0" err="1"/>
              <a:t>regulatory</a:t>
            </a:r>
            <a:r>
              <a:rPr lang="fr-BE" b="1" dirty="0"/>
              <a:t> and </a:t>
            </a:r>
            <a:r>
              <a:rPr lang="fr-BE" b="1" dirty="0" err="1"/>
              <a:t>legislative</a:t>
            </a:r>
            <a:r>
              <a:rPr lang="fr-BE" b="1" dirty="0"/>
              <a:t> protection. </a:t>
            </a:r>
            <a:endParaRPr lang="en-GB" dirty="0"/>
          </a:p>
          <a:p>
            <a:pPr lvl="0"/>
            <a:r>
              <a:rPr lang="fr-BE" b="1" dirty="0"/>
              <a:t>Education </a:t>
            </a:r>
            <a:r>
              <a:rPr lang="fr-BE" b="1" dirty="0" err="1"/>
              <a:t>is</a:t>
            </a:r>
            <a:r>
              <a:rPr lang="fr-BE" b="1" dirty="0"/>
              <a:t> a </a:t>
            </a:r>
            <a:r>
              <a:rPr lang="fr-BE" b="1" dirty="0" err="1"/>
              <a:t>shared</a:t>
            </a:r>
            <a:r>
              <a:rPr lang="fr-BE" b="1" dirty="0"/>
              <a:t> </a:t>
            </a:r>
            <a:r>
              <a:rPr lang="fr-BE" b="1" dirty="0" err="1"/>
              <a:t>responsibility</a:t>
            </a:r>
            <a:r>
              <a:rPr lang="fr-BE" b="1" dirty="0"/>
              <a:t> for all public and </a:t>
            </a:r>
            <a:r>
              <a:rPr lang="fr-BE" b="1" dirty="0" err="1"/>
              <a:t>private</a:t>
            </a:r>
            <a:r>
              <a:rPr lang="fr-BE" b="1" dirty="0"/>
              <a:t> </a:t>
            </a:r>
            <a:r>
              <a:rPr lang="fr-BE" b="1" dirty="0" err="1"/>
              <a:t>actors</a:t>
            </a:r>
            <a:r>
              <a:rPr lang="fr-BE" b="1" dirty="0"/>
              <a:t> </a:t>
            </a:r>
            <a:r>
              <a:rPr lang="fr-BE" b="1" dirty="0" err="1"/>
              <a:t>involved</a:t>
            </a:r>
            <a:r>
              <a:rPr lang="fr-BE" b="1" dirty="0"/>
              <a:t> in the  </a:t>
            </a:r>
            <a:r>
              <a:rPr lang="fr-BE" b="1" dirty="0" err="1"/>
              <a:t>ecosystem</a:t>
            </a:r>
            <a:r>
              <a:rPr lang="fr-BE" b="1" dirty="0"/>
              <a:t>. </a:t>
            </a:r>
            <a:endParaRPr lang="en-GB" dirty="0" smtClean="0"/>
          </a:p>
          <a:p>
            <a:endParaRPr lang="fr-BE" b="1" i="1" dirty="0" smtClean="0"/>
          </a:p>
          <a:p>
            <a:r>
              <a:rPr lang="fr-BE" b="1" i="1" dirty="0" smtClean="0"/>
              <a:t>Education </a:t>
            </a:r>
            <a:r>
              <a:rPr lang="fr-BE" b="1" i="1" dirty="0"/>
              <a:t>and </a:t>
            </a:r>
            <a:r>
              <a:rPr lang="fr-BE" b="1" i="1" dirty="0" err="1"/>
              <a:t>awareness</a:t>
            </a:r>
            <a:r>
              <a:rPr lang="fr-BE" b="1" dirty="0"/>
              <a:t> </a:t>
            </a:r>
            <a:r>
              <a:rPr lang="fr-BE" b="1" dirty="0" err="1"/>
              <a:t>should</a:t>
            </a:r>
            <a:r>
              <a:rPr lang="fr-BE" b="1" dirty="0"/>
              <a:t> support </a:t>
            </a:r>
            <a:r>
              <a:rPr lang="fr-BE" b="1" dirty="0" err="1"/>
              <a:t>consumers</a:t>
            </a:r>
            <a:r>
              <a:rPr lang="fr-BE" b="1" dirty="0"/>
              <a:t> </a:t>
            </a:r>
            <a:endParaRPr lang="en-GB" dirty="0"/>
          </a:p>
          <a:p>
            <a:pPr lvl="1"/>
            <a:r>
              <a:rPr lang="fr-BE" b="1" dirty="0"/>
              <a:t>to </a:t>
            </a:r>
            <a:r>
              <a:rPr lang="fr-BE" b="1" dirty="0" err="1"/>
              <a:t>develop</a:t>
            </a:r>
            <a:r>
              <a:rPr lang="fr-BE" b="1" dirty="0"/>
              <a:t> </a:t>
            </a:r>
            <a:r>
              <a:rPr lang="fr-BE" b="1" dirty="0" err="1" smtClean="0"/>
              <a:t>skills</a:t>
            </a:r>
            <a:r>
              <a:rPr lang="fr-BE" b="1" dirty="0" smtClean="0"/>
              <a:t> </a:t>
            </a:r>
            <a:r>
              <a:rPr lang="fr-BE" b="1" dirty="0"/>
              <a:t>and confidence </a:t>
            </a:r>
            <a:endParaRPr lang="en-GB" dirty="0"/>
          </a:p>
          <a:p>
            <a:pPr lvl="1"/>
            <a:r>
              <a:rPr lang="fr-BE" b="1" dirty="0"/>
              <a:t>to </a:t>
            </a:r>
            <a:r>
              <a:rPr lang="fr-BE" b="1" dirty="0" err="1"/>
              <a:t>be</a:t>
            </a:r>
            <a:r>
              <a:rPr lang="fr-BE" b="1" dirty="0"/>
              <a:t> able to manage </a:t>
            </a:r>
            <a:r>
              <a:rPr lang="fr-BE" b="1" dirty="0" err="1"/>
              <a:t>risks</a:t>
            </a:r>
            <a:r>
              <a:rPr lang="fr-BE" b="1" dirty="0"/>
              <a:t> and </a:t>
            </a:r>
            <a:r>
              <a:rPr lang="fr-BE" b="1" dirty="0" err="1"/>
              <a:t>opportunities</a:t>
            </a:r>
            <a:r>
              <a:rPr lang="fr-BE" b="1" dirty="0"/>
              <a:t>, </a:t>
            </a:r>
            <a:endParaRPr lang="en-GB" dirty="0"/>
          </a:p>
          <a:p>
            <a:pPr lvl="1"/>
            <a:r>
              <a:rPr lang="fr-BE" b="1" dirty="0"/>
              <a:t>to </a:t>
            </a:r>
            <a:r>
              <a:rPr lang="fr-BE" b="1" dirty="0" err="1"/>
              <a:t>make</a:t>
            </a:r>
            <a:r>
              <a:rPr lang="fr-BE" b="1" dirty="0"/>
              <a:t> </a:t>
            </a:r>
            <a:r>
              <a:rPr lang="fr-BE" b="1" dirty="0" err="1"/>
              <a:t>informed</a:t>
            </a:r>
            <a:r>
              <a:rPr lang="fr-BE" b="1" dirty="0"/>
              <a:t> </a:t>
            </a:r>
            <a:r>
              <a:rPr lang="fr-BE" b="1" dirty="0" err="1"/>
              <a:t>choices</a:t>
            </a:r>
            <a:r>
              <a:rPr lang="fr-BE" b="1" dirty="0"/>
              <a:t>,</a:t>
            </a:r>
            <a:endParaRPr lang="en-GB" dirty="0"/>
          </a:p>
          <a:p>
            <a:pPr lvl="1"/>
            <a:r>
              <a:rPr lang="fr-BE" b="1" dirty="0"/>
              <a:t>to  know how to </a:t>
            </a:r>
            <a:r>
              <a:rPr lang="fr-BE" b="1" dirty="0" err="1"/>
              <a:t>get</a:t>
            </a:r>
            <a:r>
              <a:rPr lang="fr-BE" b="1" dirty="0"/>
              <a:t> assistance and </a:t>
            </a:r>
            <a:r>
              <a:rPr lang="fr-BE" b="1" dirty="0" err="1"/>
              <a:t>advice</a:t>
            </a:r>
            <a:r>
              <a:rPr lang="fr-BE" b="1" dirty="0"/>
              <a:t> and </a:t>
            </a:r>
            <a:endParaRPr lang="en-GB" dirty="0"/>
          </a:p>
          <a:p>
            <a:pPr lvl="1"/>
            <a:r>
              <a:rPr lang="fr-BE" b="1" dirty="0" smtClean="0"/>
              <a:t>to know how to </a:t>
            </a:r>
            <a:r>
              <a:rPr lang="fr-BE" b="1" dirty="0" err="1" smtClean="0"/>
              <a:t>act</a:t>
            </a:r>
            <a:r>
              <a:rPr lang="fr-BE" b="1" dirty="0" smtClean="0"/>
              <a:t> </a:t>
            </a:r>
            <a:r>
              <a:rPr lang="fr-BE" b="1" dirty="0"/>
              <a:t>to </a:t>
            </a:r>
            <a:r>
              <a:rPr lang="fr-BE" b="1" dirty="0" err="1"/>
              <a:t>protect</a:t>
            </a:r>
            <a:r>
              <a:rPr lang="fr-BE" b="1" dirty="0"/>
              <a:t> and </a:t>
            </a:r>
            <a:r>
              <a:rPr lang="fr-BE" b="1" dirty="0" err="1"/>
              <a:t>improve</a:t>
            </a:r>
            <a:r>
              <a:rPr lang="fr-BE" b="1" dirty="0"/>
              <a:t> </a:t>
            </a:r>
            <a:r>
              <a:rPr lang="fr-BE" b="1" dirty="0" err="1"/>
              <a:t>their</a:t>
            </a:r>
            <a:r>
              <a:rPr lang="fr-BE" b="1" dirty="0"/>
              <a:t> </a:t>
            </a:r>
            <a:r>
              <a:rPr lang="fr-BE" b="1" dirty="0" err="1"/>
              <a:t>well-being</a:t>
            </a:r>
            <a:r>
              <a:rPr lang="fr-BE" b="1" dirty="0"/>
              <a:t> and </a:t>
            </a:r>
            <a:r>
              <a:rPr lang="fr-BE" b="1" dirty="0" err="1"/>
              <a:t>identity</a:t>
            </a:r>
            <a:r>
              <a:rPr lang="fr-BE" b="1" dirty="0"/>
              <a:t> in a </a:t>
            </a:r>
            <a:r>
              <a:rPr lang="fr-BE" b="1" dirty="0" err="1"/>
              <a:t>fast</a:t>
            </a:r>
            <a:r>
              <a:rPr lang="fr-BE" b="1" dirty="0"/>
              <a:t> </a:t>
            </a:r>
            <a:r>
              <a:rPr lang="fr-BE" b="1" dirty="0" err="1"/>
              <a:t>developing</a:t>
            </a:r>
            <a:r>
              <a:rPr lang="fr-BE" b="1" dirty="0"/>
              <a:t> online usage . 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507288" cy="1252728"/>
          </a:xfrm>
        </p:spPr>
        <p:txBody>
          <a:bodyPr>
            <a:normAutofit fontScale="90000"/>
          </a:bodyPr>
          <a:lstStyle/>
          <a:p>
            <a:r>
              <a:rPr lang="fr-BE" b="1" dirty="0"/>
              <a:t>Digital  Education and </a:t>
            </a:r>
            <a:r>
              <a:rPr lang="fr-BE" b="1" dirty="0" err="1" smtClean="0"/>
              <a:t>Awareness</a:t>
            </a:r>
            <a:r>
              <a:rPr lang="fr-BE" b="1" dirty="0" smtClean="0"/>
              <a:t> – 1/2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903742"/>
            <a:ext cx="827583" cy="9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373216"/>
            <a:ext cx="2520280" cy="15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90140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1513" y="2204864"/>
            <a:ext cx="7732381" cy="3777869"/>
          </a:xfrm>
        </p:spPr>
        <p:txBody>
          <a:bodyPr>
            <a:normAutofit/>
          </a:bodyPr>
          <a:lstStyle/>
          <a:p>
            <a:r>
              <a:rPr lang="fr-BE" b="1" dirty="0" err="1"/>
              <a:t>Special</a:t>
            </a:r>
            <a:r>
              <a:rPr lang="fr-BE" b="1" dirty="0"/>
              <a:t> training </a:t>
            </a:r>
            <a:r>
              <a:rPr lang="fr-BE" b="1" dirty="0" err="1"/>
              <a:t>needs</a:t>
            </a:r>
            <a:r>
              <a:rPr lang="fr-BE" b="1" dirty="0"/>
              <a:t> to </a:t>
            </a:r>
            <a:r>
              <a:rPr lang="fr-BE" b="1" dirty="0" err="1"/>
              <a:t>be</a:t>
            </a:r>
            <a:r>
              <a:rPr lang="fr-BE" b="1" dirty="0"/>
              <a:t> </a:t>
            </a:r>
            <a:r>
              <a:rPr lang="fr-BE" b="1" dirty="0" err="1"/>
              <a:t>provided</a:t>
            </a:r>
            <a:r>
              <a:rPr lang="fr-BE" b="1" dirty="0"/>
              <a:t> </a:t>
            </a:r>
            <a:r>
              <a:rPr lang="fr-BE" b="1" dirty="0" smtClean="0"/>
              <a:t>for </a:t>
            </a:r>
            <a:r>
              <a:rPr lang="fr-BE" b="1" dirty="0" err="1" smtClean="0"/>
              <a:t>vulnerable</a:t>
            </a:r>
            <a:r>
              <a:rPr lang="fr-BE" b="1" dirty="0" smtClean="0"/>
              <a:t> </a:t>
            </a:r>
            <a:r>
              <a:rPr lang="fr-BE" b="1" dirty="0" err="1"/>
              <a:t>consumers</a:t>
            </a:r>
            <a:r>
              <a:rPr lang="fr-BE" b="1" dirty="0"/>
              <a:t> </a:t>
            </a:r>
            <a:r>
              <a:rPr lang="fr-BE" b="1" dirty="0" err="1"/>
              <a:t>including</a:t>
            </a:r>
            <a:r>
              <a:rPr lang="fr-BE" b="1" dirty="0"/>
              <a:t> the </a:t>
            </a:r>
            <a:r>
              <a:rPr lang="fr-BE" b="1" dirty="0" err="1"/>
              <a:t>elderly</a:t>
            </a:r>
            <a:r>
              <a:rPr lang="fr-BE" b="1" dirty="0"/>
              <a:t> and people </a:t>
            </a:r>
            <a:r>
              <a:rPr lang="fr-BE" b="1" dirty="0" err="1"/>
              <a:t>with</a:t>
            </a:r>
            <a:r>
              <a:rPr lang="fr-BE" b="1" dirty="0"/>
              <a:t> </a:t>
            </a:r>
            <a:r>
              <a:rPr lang="fr-BE" b="1" dirty="0" err="1"/>
              <a:t>different</a:t>
            </a:r>
            <a:r>
              <a:rPr lang="fr-BE" b="1" dirty="0"/>
              <a:t> </a:t>
            </a:r>
            <a:r>
              <a:rPr lang="fr-BE" b="1" dirty="0" err="1"/>
              <a:t>forms</a:t>
            </a:r>
            <a:r>
              <a:rPr lang="fr-BE" b="1" dirty="0"/>
              <a:t> of </a:t>
            </a:r>
            <a:r>
              <a:rPr lang="fr-BE" b="1" dirty="0" err="1"/>
              <a:t>disabilities</a:t>
            </a:r>
            <a:r>
              <a:rPr lang="fr-BE" b="1" dirty="0"/>
              <a:t> </a:t>
            </a:r>
            <a:endParaRPr lang="en-GB" dirty="0"/>
          </a:p>
          <a:p>
            <a:pPr lvl="0"/>
            <a:r>
              <a:rPr lang="fr-BE" b="1" dirty="0" smtClean="0">
                <a:solidFill>
                  <a:schemeClr val="tx1"/>
                </a:solidFill>
              </a:rPr>
              <a:t>The </a:t>
            </a:r>
            <a:r>
              <a:rPr lang="fr-BE" b="1" dirty="0" err="1">
                <a:solidFill>
                  <a:schemeClr val="tx1"/>
                </a:solidFill>
              </a:rPr>
              <a:t>n</a:t>
            </a:r>
            <a:r>
              <a:rPr lang="fr-BE" b="1" dirty="0" err="1" smtClean="0">
                <a:solidFill>
                  <a:schemeClr val="tx1"/>
                </a:solidFill>
              </a:rPr>
              <a:t>eed</a:t>
            </a:r>
            <a:r>
              <a:rPr lang="fr-BE" b="1" dirty="0" smtClean="0">
                <a:solidFill>
                  <a:schemeClr val="tx1"/>
                </a:solidFill>
              </a:rPr>
              <a:t> </a:t>
            </a:r>
            <a:r>
              <a:rPr lang="fr-BE" b="1" dirty="0" smtClean="0">
                <a:solidFill>
                  <a:schemeClr val="tx1"/>
                </a:solidFill>
              </a:rPr>
              <a:t>to </a:t>
            </a:r>
            <a:r>
              <a:rPr lang="fr-BE" b="1" dirty="0" err="1" smtClean="0">
                <a:solidFill>
                  <a:schemeClr val="tx1"/>
                </a:solidFill>
              </a:rPr>
              <a:t>ensure</a:t>
            </a:r>
            <a:r>
              <a:rPr lang="fr-BE" b="1" dirty="0" smtClean="0">
                <a:solidFill>
                  <a:schemeClr val="tx1"/>
                </a:solidFill>
              </a:rPr>
              <a:t> </a:t>
            </a:r>
            <a:r>
              <a:rPr lang="fr-BE" b="1" dirty="0" err="1">
                <a:solidFill>
                  <a:schemeClr val="tx1"/>
                </a:solidFill>
              </a:rPr>
              <a:t>that</a:t>
            </a:r>
            <a:r>
              <a:rPr lang="fr-BE" b="1" dirty="0">
                <a:solidFill>
                  <a:schemeClr val="tx1"/>
                </a:solidFill>
              </a:rPr>
              <a:t> </a:t>
            </a:r>
            <a:r>
              <a:rPr lang="fr-BE" b="1" dirty="0" err="1">
                <a:solidFill>
                  <a:schemeClr val="tx1"/>
                </a:solidFill>
              </a:rPr>
              <a:t>low</a:t>
            </a:r>
            <a:r>
              <a:rPr lang="fr-BE" b="1" dirty="0">
                <a:solidFill>
                  <a:schemeClr val="tx1"/>
                </a:solidFill>
              </a:rPr>
              <a:t> </a:t>
            </a:r>
            <a:r>
              <a:rPr lang="fr-BE" b="1" dirty="0" err="1">
                <a:solidFill>
                  <a:schemeClr val="tx1"/>
                </a:solidFill>
              </a:rPr>
              <a:t>levels</a:t>
            </a:r>
            <a:r>
              <a:rPr lang="fr-BE" b="1" dirty="0">
                <a:solidFill>
                  <a:schemeClr val="tx1"/>
                </a:solidFill>
              </a:rPr>
              <a:t> of </a:t>
            </a:r>
            <a:r>
              <a:rPr lang="fr-BE" b="1" dirty="0" err="1">
                <a:solidFill>
                  <a:schemeClr val="tx1"/>
                </a:solidFill>
              </a:rPr>
              <a:t>literacy</a:t>
            </a:r>
            <a:r>
              <a:rPr lang="fr-BE" b="1" dirty="0">
                <a:solidFill>
                  <a:schemeClr val="tx1"/>
                </a:solidFill>
              </a:rPr>
              <a:t> do not </a:t>
            </a:r>
            <a:r>
              <a:rPr lang="en-GB" b="1" dirty="0" smtClean="0">
                <a:solidFill>
                  <a:schemeClr val="tx1"/>
                </a:solidFill>
              </a:rPr>
              <a:t>result in widening the digital gap</a:t>
            </a:r>
            <a:endParaRPr lang="en-GB" dirty="0">
              <a:solidFill>
                <a:schemeClr val="tx1"/>
              </a:solidFill>
            </a:endParaRPr>
          </a:p>
          <a:p>
            <a:pPr lvl="0"/>
            <a:r>
              <a:rPr lang="fr-BE" b="1" dirty="0" err="1"/>
              <a:t>Lifelong</a:t>
            </a:r>
            <a:r>
              <a:rPr lang="fr-BE" b="1" dirty="0"/>
              <a:t> </a:t>
            </a:r>
            <a:r>
              <a:rPr lang="fr-BE" b="1" dirty="0" err="1"/>
              <a:t>learning</a:t>
            </a:r>
            <a:r>
              <a:rPr lang="fr-BE" b="1" dirty="0"/>
              <a:t> programs for </a:t>
            </a:r>
            <a:r>
              <a:rPr lang="fr-BE" b="1" dirty="0" err="1"/>
              <a:t>adults</a:t>
            </a:r>
            <a:r>
              <a:rPr lang="fr-BE" b="1" dirty="0"/>
              <a:t> of all </a:t>
            </a:r>
            <a:r>
              <a:rPr lang="fr-BE" b="1" dirty="0" err="1"/>
              <a:t>ages</a:t>
            </a:r>
            <a:r>
              <a:rPr lang="fr-BE" b="1" dirty="0"/>
              <a:t> </a:t>
            </a:r>
            <a:r>
              <a:rPr lang="fr-BE" b="1" dirty="0" err="1"/>
              <a:t>can</a:t>
            </a:r>
            <a:r>
              <a:rPr lang="fr-BE" b="1" dirty="0"/>
              <a:t> help </a:t>
            </a:r>
            <a:r>
              <a:rPr lang="fr-BE" b="1" dirty="0" err="1"/>
              <a:t>reduce</a:t>
            </a:r>
            <a:r>
              <a:rPr lang="fr-BE" b="1" dirty="0"/>
              <a:t> the digital </a:t>
            </a:r>
            <a:r>
              <a:rPr lang="fr-BE" b="1" dirty="0" smtClean="0"/>
              <a:t>gap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338328"/>
            <a:ext cx="8784976" cy="1252728"/>
          </a:xfrm>
        </p:spPr>
        <p:txBody>
          <a:bodyPr>
            <a:normAutofit fontScale="90000"/>
          </a:bodyPr>
          <a:lstStyle/>
          <a:p>
            <a:r>
              <a:rPr lang="fr-BE" b="1" dirty="0"/>
              <a:t>Digital  Education and </a:t>
            </a:r>
            <a:r>
              <a:rPr lang="fr-BE" b="1" dirty="0" err="1" smtClean="0"/>
              <a:t>Awareness</a:t>
            </a:r>
            <a:r>
              <a:rPr lang="fr-BE" b="1" dirty="0" smtClean="0"/>
              <a:t> – 2/2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903742"/>
            <a:ext cx="827583" cy="9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99"/>
          <a:stretch/>
        </p:blipFill>
        <p:spPr>
          <a:xfrm>
            <a:off x="2267744" y="4897772"/>
            <a:ext cx="4615904" cy="20119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52664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36338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BE" b="1" dirty="0" err="1" smtClean="0"/>
              <a:t>Companies</a:t>
            </a:r>
            <a:r>
              <a:rPr lang="fr-BE" b="1" dirty="0"/>
              <a:t>, </a:t>
            </a:r>
            <a:r>
              <a:rPr lang="fr-BE" b="1" dirty="0" err="1"/>
              <a:t>regulators</a:t>
            </a:r>
            <a:r>
              <a:rPr lang="fr-BE" b="1" dirty="0"/>
              <a:t>, consumer protection bodies and consumer organisations </a:t>
            </a:r>
            <a:r>
              <a:rPr lang="fr-BE" b="1" dirty="0" err="1" smtClean="0"/>
              <a:t>should</a:t>
            </a:r>
            <a:r>
              <a:rPr lang="fr-BE" b="1" dirty="0" smtClean="0"/>
              <a:t>: </a:t>
            </a:r>
            <a:endParaRPr lang="en-GB" dirty="0"/>
          </a:p>
          <a:p>
            <a:r>
              <a:rPr lang="fr-BE" b="1" dirty="0"/>
              <a:t> </a:t>
            </a:r>
            <a:r>
              <a:rPr lang="fr-BE" b="1" dirty="0" err="1" smtClean="0"/>
              <a:t>collaborate</a:t>
            </a:r>
            <a:r>
              <a:rPr lang="fr-BE" b="1" dirty="0" smtClean="0"/>
              <a:t> </a:t>
            </a:r>
            <a:r>
              <a:rPr lang="fr-BE" b="1" dirty="0"/>
              <a:t>to </a:t>
            </a:r>
            <a:r>
              <a:rPr lang="fr-BE" b="1" dirty="0" err="1"/>
              <a:t>develop</a:t>
            </a:r>
            <a:r>
              <a:rPr lang="fr-BE" b="1" dirty="0"/>
              <a:t> </a:t>
            </a:r>
            <a:r>
              <a:rPr lang="fr-BE" b="1" dirty="0" err="1"/>
              <a:t>systems</a:t>
            </a:r>
            <a:r>
              <a:rPr lang="fr-BE" b="1" dirty="0"/>
              <a:t> </a:t>
            </a:r>
            <a:endParaRPr lang="en-GB" dirty="0"/>
          </a:p>
          <a:p>
            <a:r>
              <a:rPr lang="fr-BE" b="1" dirty="0" err="1" smtClean="0"/>
              <a:t>make</a:t>
            </a:r>
            <a:r>
              <a:rPr lang="fr-BE" b="1" dirty="0" smtClean="0"/>
              <a:t> </a:t>
            </a:r>
            <a:r>
              <a:rPr lang="fr-BE" b="1" dirty="0" err="1"/>
              <a:t>it</a:t>
            </a:r>
            <a:r>
              <a:rPr lang="fr-BE" b="1" dirty="0"/>
              <a:t> </a:t>
            </a:r>
            <a:r>
              <a:rPr lang="fr-BE" b="1" dirty="0" err="1"/>
              <a:t>easier</a:t>
            </a:r>
            <a:r>
              <a:rPr lang="fr-BE" b="1" dirty="0"/>
              <a:t> for </a:t>
            </a:r>
            <a:r>
              <a:rPr lang="fr-BE" b="1" dirty="0" err="1"/>
              <a:t>consumers</a:t>
            </a:r>
            <a:r>
              <a:rPr lang="fr-BE" b="1" dirty="0"/>
              <a:t> to </a:t>
            </a:r>
            <a:r>
              <a:rPr lang="fr-BE" b="1" dirty="0" err="1"/>
              <a:t>understand</a:t>
            </a:r>
            <a:r>
              <a:rPr lang="fr-BE" b="1" dirty="0"/>
              <a:t> </a:t>
            </a:r>
            <a:r>
              <a:rPr lang="fr-BE" b="1" dirty="0" err="1"/>
              <a:t>risks</a:t>
            </a:r>
            <a:r>
              <a:rPr lang="fr-BE" b="1" dirty="0"/>
              <a:t> and </a:t>
            </a:r>
            <a:r>
              <a:rPr lang="fr-BE" b="1" dirty="0" err="1"/>
              <a:t>opportunities</a:t>
            </a:r>
            <a:r>
              <a:rPr lang="fr-BE" b="1" dirty="0"/>
              <a:t> of </a:t>
            </a:r>
            <a:r>
              <a:rPr lang="fr-BE" b="1" dirty="0" err="1"/>
              <a:t>connected</a:t>
            </a:r>
            <a:r>
              <a:rPr lang="fr-BE" b="1" dirty="0"/>
              <a:t> </a:t>
            </a:r>
            <a:r>
              <a:rPr lang="fr-BE" b="1" dirty="0" err="1"/>
              <a:t>products</a:t>
            </a:r>
            <a:r>
              <a:rPr lang="fr-BE" b="1" dirty="0"/>
              <a:t> and services</a:t>
            </a:r>
            <a:endParaRPr lang="en-GB" dirty="0"/>
          </a:p>
          <a:p>
            <a:pPr marL="0" indent="0">
              <a:buNone/>
            </a:pPr>
            <a:r>
              <a:rPr lang="fr-BE" b="1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It is important that consumers be pro-active rather than seek redress as a result of lack of information provided by the seller. </a:t>
            </a:r>
            <a:endParaRPr lang="en-GB" dirty="0"/>
          </a:p>
          <a:p>
            <a:pPr marL="0" indent="0">
              <a:buNone/>
            </a:pPr>
            <a:r>
              <a:rPr lang="fr-BE" b="1" dirty="0"/>
              <a:t> </a:t>
            </a:r>
            <a:endParaRPr lang="en-GB" dirty="0"/>
          </a:p>
          <a:p>
            <a:pPr marL="0" indent="0" algn="ctr">
              <a:buNone/>
            </a:pPr>
            <a:r>
              <a:rPr lang="en-GB" b="1" dirty="0" smtClean="0"/>
              <a:t>Empowering </a:t>
            </a:r>
            <a:r>
              <a:rPr lang="en-GB" b="1" dirty="0"/>
              <a:t>the consumer remains vital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b="1" dirty="0" smtClean="0"/>
              <a:t>Conclusion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225492"/>
            <a:ext cx="4464496" cy="16020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79801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852936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fr-BE" b="1" i="1" dirty="0"/>
              <a:t>And </a:t>
            </a:r>
            <a:r>
              <a:rPr lang="fr-BE" b="1" i="1" dirty="0" err="1"/>
              <a:t>what</a:t>
            </a:r>
            <a:r>
              <a:rPr lang="fr-BE" b="1" i="1" dirty="0"/>
              <a:t> </a:t>
            </a:r>
            <a:r>
              <a:rPr lang="fr-BE" b="1" i="1" dirty="0" err="1"/>
              <a:t>is</a:t>
            </a:r>
            <a:r>
              <a:rPr lang="fr-BE" b="1" i="1" dirty="0"/>
              <a:t> </a:t>
            </a:r>
            <a:r>
              <a:rPr lang="fr-BE" b="1" i="1" dirty="0" err="1"/>
              <a:t>word</a:t>
            </a:r>
            <a:r>
              <a:rPr lang="fr-BE" b="1" i="1" dirty="0"/>
              <a:t> </a:t>
            </a:r>
            <a:r>
              <a:rPr lang="fr-BE" b="1" i="1" dirty="0" err="1"/>
              <a:t>knowledge</a:t>
            </a:r>
            <a:r>
              <a:rPr lang="fr-BE" b="1" i="1" dirty="0"/>
              <a:t> but a </a:t>
            </a:r>
            <a:r>
              <a:rPr lang="fr-BE" b="1" i="1" dirty="0" err="1"/>
              <a:t>shadow</a:t>
            </a:r>
            <a:r>
              <a:rPr lang="fr-BE" b="1" i="1" dirty="0"/>
              <a:t> of </a:t>
            </a:r>
            <a:r>
              <a:rPr lang="fr-BE" b="1" i="1" dirty="0" err="1"/>
              <a:t>wordless</a:t>
            </a:r>
            <a:r>
              <a:rPr lang="fr-BE" b="1" i="1" dirty="0"/>
              <a:t> </a:t>
            </a:r>
            <a:r>
              <a:rPr lang="fr-BE" b="1" i="1" dirty="0" err="1"/>
              <a:t>knowledge</a:t>
            </a:r>
            <a:r>
              <a:rPr lang="fr-BE" b="1" i="1" dirty="0"/>
              <a:t>?</a:t>
            </a:r>
            <a:endParaRPr lang="en-GB" i="1" dirty="0"/>
          </a:p>
          <a:p>
            <a:pPr marL="0" indent="0" algn="r">
              <a:buNone/>
            </a:pPr>
            <a:r>
              <a:rPr lang="fr-BE" b="1" dirty="0"/>
              <a:t>						</a:t>
            </a:r>
            <a:r>
              <a:rPr lang="fr-BE" b="1" dirty="0" err="1"/>
              <a:t>Kahlil</a:t>
            </a:r>
            <a:r>
              <a:rPr lang="fr-BE" b="1" dirty="0"/>
              <a:t> Gibran The </a:t>
            </a:r>
            <a:r>
              <a:rPr lang="fr-BE" b="1" dirty="0" err="1"/>
              <a:t>Prophet</a:t>
            </a:r>
            <a:endParaRPr lang="en-GB" dirty="0"/>
          </a:p>
          <a:p>
            <a:pPr marL="0" indent="0">
              <a:buNone/>
            </a:pPr>
            <a:r>
              <a:rPr lang="fr-BE" b="1" dirty="0"/>
              <a:t> </a:t>
            </a:r>
            <a:endParaRPr lang="en-GB" dirty="0"/>
          </a:p>
          <a:p>
            <a:pPr marL="0" indent="0">
              <a:buNone/>
            </a:pPr>
            <a:r>
              <a:rPr lang="fr-BE" b="1" dirty="0"/>
              <a:t>                                       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8191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fr-BE" sz="3200" b="1" dirty="0" err="1" smtClean="0">
                <a:solidFill>
                  <a:srgbClr val="0070C0"/>
                </a:solidFill>
              </a:rPr>
              <a:t>Thank</a:t>
            </a:r>
            <a:r>
              <a:rPr lang="fr-BE" sz="3200" b="1" dirty="0" smtClean="0">
                <a:solidFill>
                  <a:srgbClr val="0070C0"/>
                </a:solidFill>
              </a:rPr>
              <a:t> </a:t>
            </a:r>
            <a:r>
              <a:rPr lang="fr-BE" sz="3200" b="1" dirty="0" err="1">
                <a:solidFill>
                  <a:srgbClr val="0070C0"/>
                </a:solidFill>
              </a:rPr>
              <a:t>you</a:t>
            </a:r>
            <a:endParaRPr lang="en-GB" sz="3200" b="1" dirty="0" smtClean="0">
              <a:solidFill>
                <a:srgbClr val="0070C0"/>
              </a:solidFill>
              <a:hlinkClick r:id="rId2"/>
            </a:endParaRPr>
          </a:p>
          <a:p>
            <a:pPr marL="0" lvl="0" indent="0" algn="ctr">
              <a:buNone/>
            </a:pPr>
            <a:endParaRPr lang="en-GB" b="1" dirty="0" smtClean="0">
              <a:solidFill>
                <a:srgbClr val="0070C0"/>
              </a:solidFill>
              <a:hlinkClick r:id="rId2"/>
            </a:endParaRPr>
          </a:p>
          <a:p>
            <a:pPr marL="0" lvl="0" indent="0" algn="ctr">
              <a:buNone/>
            </a:pPr>
            <a:r>
              <a:rPr lang="en-GB" b="1" dirty="0" smtClean="0">
                <a:solidFill>
                  <a:srgbClr val="0070C0"/>
                </a:solidFill>
                <a:hlinkClick r:id="rId2"/>
              </a:rPr>
              <a:t>Find us on:</a:t>
            </a:r>
            <a:endParaRPr lang="en-GB" b="1" dirty="0">
              <a:solidFill>
                <a:srgbClr val="0070C0"/>
              </a:solidFill>
              <a:hlinkClick r:id="rId2"/>
            </a:endParaRPr>
          </a:p>
          <a:p>
            <a:pPr marL="0" lvl="0" indent="0" algn="ctr">
              <a:buNone/>
            </a:pPr>
            <a:r>
              <a:rPr lang="en-GB" b="1" dirty="0" smtClean="0">
                <a:solidFill>
                  <a:srgbClr val="0070C0"/>
                </a:solidFill>
                <a:hlinkClick r:id="rId2"/>
              </a:rPr>
              <a:t>www.acrmalta.com</a:t>
            </a:r>
            <a:endParaRPr lang="en-GB" b="1" dirty="0">
              <a:solidFill>
                <a:srgbClr val="0070C0"/>
              </a:solidFill>
            </a:endParaRPr>
          </a:p>
          <a:p>
            <a:pPr marL="0" lvl="0" indent="0" algn="ctr">
              <a:buNone/>
            </a:pPr>
            <a:endParaRPr lang="en-GB" b="1" dirty="0" smtClean="0">
              <a:solidFill>
                <a:srgbClr val="0070C0"/>
              </a:solidFill>
            </a:endParaRPr>
          </a:p>
          <a:p>
            <a:pPr marL="0" lvl="0" indent="0" algn="ctr">
              <a:buNone/>
            </a:pPr>
            <a:r>
              <a:rPr lang="en-GB" b="1" dirty="0">
                <a:solidFill>
                  <a:srgbClr val="0070C0"/>
                </a:solidFill>
              </a:rPr>
              <a:t>	</a:t>
            </a:r>
            <a:r>
              <a:rPr lang="en-GB" b="1" dirty="0" err="1" smtClean="0">
                <a:solidFill>
                  <a:srgbClr val="0070C0"/>
                </a:solidFill>
              </a:rPr>
              <a:t>Acr</a:t>
            </a:r>
            <a:r>
              <a:rPr lang="en-GB" b="1" dirty="0" smtClean="0">
                <a:solidFill>
                  <a:srgbClr val="0070C0"/>
                </a:solidFill>
              </a:rPr>
              <a:t> Malta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797152"/>
            <a:ext cx="57606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854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348880"/>
            <a:ext cx="8352928" cy="4176464"/>
          </a:xfrm>
        </p:spPr>
        <p:txBody>
          <a:bodyPr>
            <a:normAutofit/>
          </a:bodyPr>
          <a:lstStyle/>
          <a:p>
            <a:pPr lvl="0"/>
            <a:r>
              <a:rPr lang="fr-BE" b="1" dirty="0" err="1"/>
              <a:t>During</a:t>
            </a:r>
            <a:r>
              <a:rPr lang="fr-BE" b="1" dirty="0"/>
              <a:t> the last </a:t>
            </a:r>
            <a:r>
              <a:rPr lang="fr-BE" b="1" dirty="0" err="1"/>
              <a:t>decade</a:t>
            </a:r>
            <a:r>
              <a:rPr lang="fr-BE" b="1" dirty="0"/>
              <a:t> the internet </a:t>
            </a:r>
            <a:r>
              <a:rPr lang="fr-BE" b="1" dirty="0" err="1"/>
              <a:t>revolutionised</a:t>
            </a:r>
            <a:r>
              <a:rPr lang="fr-BE" b="1" dirty="0"/>
              <a:t> the </a:t>
            </a:r>
            <a:r>
              <a:rPr lang="fr-BE" b="1" dirty="0" err="1"/>
              <a:t>way</a:t>
            </a:r>
            <a:r>
              <a:rPr lang="fr-BE" b="1" dirty="0"/>
              <a:t> </a:t>
            </a:r>
            <a:r>
              <a:rPr lang="fr-BE" b="1" dirty="0" err="1"/>
              <a:t>that</a:t>
            </a:r>
            <a:r>
              <a:rPr lang="fr-BE" b="1" dirty="0"/>
              <a:t> </a:t>
            </a:r>
            <a:r>
              <a:rPr lang="fr-BE" b="1" dirty="0" err="1"/>
              <a:t>consumers</a:t>
            </a:r>
            <a:r>
              <a:rPr lang="fr-BE" b="1" dirty="0"/>
              <a:t> </a:t>
            </a:r>
            <a:r>
              <a:rPr lang="fr-BE" b="1" dirty="0" err="1"/>
              <a:t>interact</a:t>
            </a:r>
            <a:r>
              <a:rPr lang="fr-BE" b="1" dirty="0"/>
              <a:t> </a:t>
            </a:r>
            <a:r>
              <a:rPr lang="fr-BE" b="1" dirty="0" err="1"/>
              <a:t>with</a:t>
            </a:r>
            <a:r>
              <a:rPr lang="fr-BE" b="1" dirty="0"/>
              <a:t> businesses, and </a:t>
            </a:r>
            <a:r>
              <a:rPr lang="fr-BE" b="1" dirty="0" err="1"/>
              <a:t>with</a:t>
            </a:r>
            <a:r>
              <a:rPr lang="fr-BE" b="1" dirty="0"/>
              <a:t> one </a:t>
            </a:r>
            <a:r>
              <a:rPr lang="fr-BE" b="1" dirty="0" err="1"/>
              <a:t>another</a:t>
            </a:r>
            <a:r>
              <a:rPr lang="fr-BE" b="1" dirty="0"/>
              <a:t>. </a:t>
            </a:r>
            <a:endParaRPr lang="en-GB" dirty="0"/>
          </a:p>
          <a:p>
            <a:pPr lvl="0"/>
            <a:r>
              <a:rPr lang="fr-BE" b="1" dirty="0"/>
              <a:t>An </a:t>
            </a:r>
            <a:r>
              <a:rPr lang="fr-BE" b="1" dirty="0" err="1"/>
              <a:t>increasing</a:t>
            </a:r>
            <a:r>
              <a:rPr lang="fr-BE" b="1" dirty="0"/>
              <a:t> </a:t>
            </a:r>
            <a:r>
              <a:rPr lang="fr-BE" b="1" dirty="0" err="1"/>
              <a:t>number</a:t>
            </a:r>
            <a:r>
              <a:rPr lang="fr-BE" b="1" dirty="0"/>
              <a:t> of transactions are made online </a:t>
            </a:r>
            <a:endParaRPr lang="fr-BE" b="1" dirty="0" smtClean="0"/>
          </a:p>
          <a:p>
            <a:pPr lvl="0"/>
            <a:r>
              <a:rPr lang="fr-BE" b="1" dirty="0" err="1" smtClean="0"/>
              <a:t>Consumers</a:t>
            </a:r>
            <a:r>
              <a:rPr lang="fr-BE" b="1" dirty="0" smtClean="0"/>
              <a:t> </a:t>
            </a:r>
            <a:r>
              <a:rPr lang="fr-BE" b="1" dirty="0"/>
              <a:t>are able to </a:t>
            </a:r>
            <a:r>
              <a:rPr lang="fr-BE" b="1" dirty="0" err="1"/>
              <a:t>conduct</a:t>
            </a:r>
            <a:r>
              <a:rPr lang="fr-BE" b="1" dirty="0"/>
              <a:t> </a:t>
            </a:r>
            <a:r>
              <a:rPr lang="fr-BE" b="1" dirty="0" err="1"/>
              <a:t>independent</a:t>
            </a:r>
            <a:r>
              <a:rPr lang="fr-BE" b="1" dirty="0"/>
              <a:t> </a:t>
            </a:r>
            <a:r>
              <a:rPr lang="fr-BE" b="1" dirty="0" err="1"/>
              <a:t>research</a:t>
            </a:r>
            <a:r>
              <a:rPr lang="fr-BE" b="1" dirty="0"/>
              <a:t>, and </a:t>
            </a:r>
            <a:r>
              <a:rPr lang="fr-BE" b="1" dirty="0" err="1"/>
              <a:t>share</a:t>
            </a:r>
            <a:r>
              <a:rPr lang="fr-BE" b="1" dirty="0"/>
              <a:t> information and </a:t>
            </a:r>
            <a:r>
              <a:rPr lang="fr-BE" b="1" dirty="0" err="1"/>
              <a:t>experiences</a:t>
            </a:r>
            <a:r>
              <a:rPr lang="fr-BE" b="1" dirty="0"/>
              <a:t>, </a:t>
            </a:r>
            <a:endParaRPr lang="en-GB" dirty="0"/>
          </a:p>
          <a:p>
            <a:pPr lvl="0"/>
            <a:r>
              <a:rPr lang="fr-BE" b="1" dirty="0"/>
              <a:t>T</a:t>
            </a:r>
            <a:r>
              <a:rPr lang="fr-BE" b="1" dirty="0" smtClean="0"/>
              <a:t>his </a:t>
            </a:r>
            <a:r>
              <a:rPr lang="fr-BE" b="1" dirty="0"/>
              <a:t>has </a:t>
            </a:r>
            <a:r>
              <a:rPr lang="fr-BE" b="1" dirty="0" err="1"/>
              <a:t>shifted</a:t>
            </a:r>
            <a:r>
              <a:rPr lang="fr-BE" b="1" dirty="0"/>
              <a:t> the balance of power </a:t>
            </a:r>
            <a:r>
              <a:rPr lang="fr-BE" b="1" dirty="0" err="1"/>
              <a:t>between</a:t>
            </a:r>
            <a:r>
              <a:rPr lang="fr-BE" b="1" dirty="0"/>
              <a:t> </a:t>
            </a:r>
            <a:r>
              <a:rPr lang="fr-BE" b="1" dirty="0" err="1"/>
              <a:t>retailers</a:t>
            </a:r>
            <a:r>
              <a:rPr lang="fr-BE" b="1" dirty="0"/>
              <a:t> and </a:t>
            </a:r>
            <a:r>
              <a:rPr lang="fr-BE" b="1" dirty="0" err="1"/>
              <a:t>their</a:t>
            </a:r>
            <a:r>
              <a:rPr lang="fr-BE" b="1" dirty="0"/>
              <a:t> </a:t>
            </a:r>
            <a:r>
              <a:rPr lang="fr-BE" b="1" dirty="0" err="1" smtClean="0"/>
              <a:t>customers</a:t>
            </a:r>
            <a:r>
              <a:rPr lang="fr-BE" b="1" dirty="0" smtClean="0"/>
              <a:t> </a:t>
            </a:r>
            <a:endParaRPr lang="en-GB" dirty="0"/>
          </a:p>
          <a:p>
            <a:r>
              <a:rPr lang="fr-BE" b="1" dirty="0" err="1" smtClean="0"/>
              <a:t>Customers</a:t>
            </a:r>
            <a:r>
              <a:rPr lang="fr-BE" b="1" dirty="0" smtClean="0"/>
              <a:t> have more </a:t>
            </a:r>
            <a:r>
              <a:rPr lang="fr-BE" b="1" dirty="0" err="1"/>
              <a:t>choice</a:t>
            </a:r>
            <a:r>
              <a:rPr lang="fr-BE" b="1" dirty="0"/>
              <a:t> and control </a:t>
            </a:r>
            <a:r>
              <a:rPr lang="fr-BE" b="1" dirty="0" err="1"/>
              <a:t>than</a:t>
            </a:r>
            <a:r>
              <a:rPr lang="fr-BE" b="1" dirty="0"/>
              <a:t> </a:t>
            </a:r>
            <a:r>
              <a:rPr lang="fr-BE" b="1" dirty="0" err="1"/>
              <a:t>ever</a:t>
            </a:r>
            <a:r>
              <a:rPr lang="fr-BE" b="1" dirty="0"/>
              <a:t> </a:t>
            </a:r>
            <a:r>
              <a:rPr lang="fr-BE" b="1" dirty="0" err="1"/>
              <a:t>before</a:t>
            </a:r>
            <a:r>
              <a:rPr lang="fr-BE" b="1" dirty="0"/>
              <a:t>. 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b="1" dirty="0"/>
              <a:t>Background: </a:t>
            </a:r>
            <a:r>
              <a:rPr lang="fr-BE" b="1" dirty="0" err="1"/>
              <a:t>European</a:t>
            </a:r>
            <a:r>
              <a:rPr lang="fr-BE" b="1" dirty="0"/>
              <a:t> </a:t>
            </a:r>
            <a:r>
              <a:rPr lang="fr-BE" b="1" dirty="0" err="1"/>
              <a:t>consumers</a:t>
            </a:r>
            <a:r>
              <a:rPr lang="fr-BE" b="1" dirty="0"/>
              <a:t> are </a:t>
            </a:r>
            <a:r>
              <a:rPr lang="fr-BE" b="1" dirty="0" err="1"/>
              <a:t>now</a:t>
            </a:r>
            <a:r>
              <a:rPr lang="fr-BE" b="1" dirty="0"/>
              <a:t> living in a digital </a:t>
            </a:r>
            <a:r>
              <a:rPr lang="fr-BE" b="1" dirty="0" err="1"/>
              <a:t>age</a:t>
            </a:r>
            <a:r>
              <a:rPr lang="fr-BE" b="1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249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492896"/>
            <a:ext cx="8496943" cy="4209331"/>
          </a:xfrm>
        </p:spPr>
        <p:txBody>
          <a:bodyPr>
            <a:normAutofit/>
          </a:bodyPr>
          <a:lstStyle/>
          <a:p>
            <a:r>
              <a:rPr lang="fr-BE" b="1" dirty="0"/>
              <a:t>The </a:t>
            </a:r>
            <a:r>
              <a:rPr lang="fr-BE" b="1" dirty="0" err="1"/>
              <a:t>European</a:t>
            </a:r>
            <a:r>
              <a:rPr lang="fr-BE" b="1" dirty="0"/>
              <a:t> Commission has </a:t>
            </a:r>
            <a:r>
              <a:rPr lang="fr-BE" b="1" dirty="0" err="1"/>
              <a:t>implemented</a:t>
            </a:r>
            <a:r>
              <a:rPr lang="fr-BE" b="1" dirty="0"/>
              <a:t> </a:t>
            </a:r>
            <a:r>
              <a:rPr lang="fr-BE" b="1" dirty="0" err="1"/>
              <a:t>several</a:t>
            </a:r>
            <a:r>
              <a:rPr lang="fr-BE" b="1" dirty="0"/>
              <a:t> key </a:t>
            </a:r>
            <a:r>
              <a:rPr lang="fr-BE" b="1" dirty="0" err="1"/>
              <a:t>pieces</a:t>
            </a:r>
            <a:r>
              <a:rPr lang="fr-BE" b="1" dirty="0"/>
              <a:t> of </a:t>
            </a:r>
            <a:r>
              <a:rPr lang="fr-BE" b="1" dirty="0" err="1"/>
              <a:t>legislation</a:t>
            </a:r>
            <a:r>
              <a:rPr lang="fr-BE" b="1" dirty="0"/>
              <a:t> </a:t>
            </a:r>
            <a:r>
              <a:rPr lang="fr-BE" b="1" dirty="0" err="1"/>
              <a:t>during</a:t>
            </a:r>
            <a:r>
              <a:rPr lang="fr-BE" b="1" dirty="0"/>
              <a:t> </a:t>
            </a:r>
            <a:r>
              <a:rPr lang="fr-BE" b="1" dirty="0" err="1"/>
              <a:t>recent</a:t>
            </a:r>
            <a:r>
              <a:rPr lang="fr-BE" b="1" dirty="0"/>
              <a:t> </a:t>
            </a:r>
            <a:r>
              <a:rPr lang="fr-BE" b="1" dirty="0" err="1"/>
              <a:t>years</a:t>
            </a:r>
            <a:r>
              <a:rPr lang="fr-BE" b="1" dirty="0"/>
              <a:t>  in a </a:t>
            </a:r>
            <a:r>
              <a:rPr lang="fr-BE" b="1" dirty="0" err="1"/>
              <a:t>bid</a:t>
            </a:r>
            <a:r>
              <a:rPr lang="fr-BE" b="1" dirty="0"/>
              <a:t> to </a:t>
            </a:r>
            <a:r>
              <a:rPr lang="fr-BE" b="1" dirty="0" err="1"/>
              <a:t>create</a:t>
            </a:r>
            <a:r>
              <a:rPr lang="fr-BE" b="1" dirty="0"/>
              <a:t> a Digital Single </a:t>
            </a:r>
            <a:r>
              <a:rPr lang="fr-BE" b="1" dirty="0" err="1"/>
              <a:t>Market</a:t>
            </a:r>
            <a:r>
              <a:rPr lang="fr-BE" b="1" dirty="0"/>
              <a:t> and encourage cross-border </a:t>
            </a:r>
            <a:r>
              <a:rPr lang="fr-BE" b="1" dirty="0" err="1"/>
              <a:t>trade</a:t>
            </a:r>
            <a:endParaRPr lang="en-GB" dirty="0"/>
          </a:p>
          <a:p>
            <a:r>
              <a:rPr lang="fr-BE" b="1" dirty="0"/>
              <a:t>The </a:t>
            </a:r>
            <a:r>
              <a:rPr lang="fr-BE" b="1" dirty="0" err="1"/>
              <a:t>European</a:t>
            </a:r>
            <a:r>
              <a:rPr lang="fr-BE" b="1" dirty="0"/>
              <a:t> Consumer Centres Network (ECC-Net) </a:t>
            </a:r>
            <a:r>
              <a:rPr lang="fr-BE" b="1" dirty="0" err="1"/>
              <a:t>estimates</a:t>
            </a:r>
            <a:r>
              <a:rPr lang="fr-BE" b="1" dirty="0"/>
              <a:t> </a:t>
            </a:r>
            <a:r>
              <a:rPr lang="fr-BE" b="1" dirty="0" err="1" smtClean="0"/>
              <a:t>that</a:t>
            </a:r>
            <a:r>
              <a:rPr lang="fr-BE" b="1" dirty="0" smtClean="0"/>
              <a:t> </a:t>
            </a:r>
            <a:r>
              <a:rPr lang="fr-BE" b="1" i="1" dirty="0" smtClean="0">
                <a:solidFill>
                  <a:srgbClr val="FF0000"/>
                </a:solidFill>
              </a:rPr>
              <a:t>“</a:t>
            </a:r>
            <a:r>
              <a:rPr lang="fr-BE" b="1" i="1" dirty="0" err="1" smtClean="0">
                <a:solidFill>
                  <a:srgbClr val="FF0000"/>
                </a:solidFill>
              </a:rPr>
              <a:t>consumers</a:t>
            </a:r>
            <a:r>
              <a:rPr lang="fr-BE" b="1" i="1" dirty="0" smtClean="0">
                <a:solidFill>
                  <a:srgbClr val="FF0000"/>
                </a:solidFill>
              </a:rPr>
              <a:t> </a:t>
            </a:r>
            <a:r>
              <a:rPr lang="fr-BE" b="1" i="1" dirty="0" err="1" smtClean="0">
                <a:solidFill>
                  <a:srgbClr val="FF0000"/>
                </a:solidFill>
              </a:rPr>
              <a:t>could</a:t>
            </a:r>
            <a:r>
              <a:rPr lang="fr-BE" b="1" i="1" dirty="0" smtClean="0">
                <a:solidFill>
                  <a:srgbClr val="FF0000"/>
                </a:solidFill>
              </a:rPr>
              <a:t> </a:t>
            </a:r>
            <a:r>
              <a:rPr lang="fr-BE" b="1" i="1" dirty="0" err="1" smtClean="0">
                <a:solidFill>
                  <a:srgbClr val="FF0000"/>
                </a:solidFill>
              </a:rPr>
              <a:t>save</a:t>
            </a:r>
            <a:r>
              <a:rPr lang="fr-BE" b="1" i="1" dirty="0" smtClean="0">
                <a:solidFill>
                  <a:srgbClr val="FF0000"/>
                </a:solidFill>
              </a:rPr>
              <a:t> €11.7 billion per </a:t>
            </a:r>
            <a:r>
              <a:rPr lang="fr-BE" b="1" i="1" dirty="0" err="1" smtClean="0">
                <a:solidFill>
                  <a:srgbClr val="FF0000"/>
                </a:solidFill>
              </a:rPr>
              <a:t>year</a:t>
            </a:r>
            <a:r>
              <a:rPr lang="fr-BE" b="1" i="1" dirty="0" smtClean="0">
                <a:solidFill>
                  <a:srgbClr val="FF0000"/>
                </a:solidFill>
              </a:rPr>
              <a:t> if </a:t>
            </a:r>
            <a:r>
              <a:rPr lang="fr-BE" b="1" i="1" dirty="0" err="1" smtClean="0">
                <a:solidFill>
                  <a:srgbClr val="FF0000"/>
                </a:solidFill>
              </a:rPr>
              <a:t>they</a:t>
            </a:r>
            <a:r>
              <a:rPr lang="fr-BE" b="1" i="1" dirty="0" smtClean="0">
                <a:solidFill>
                  <a:srgbClr val="FF0000"/>
                </a:solidFill>
              </a:rPr>
              <a:t> </a:t>
            </a:r>
            <a:r>
              <a:rPr lang="fr-BE" b="1" i="1" dirty="0" err="1" smtClean="0">
                <a:solidFill>
                  <a:srgbClr val="FF0000"/>
                </a:solidFill>
              </a:rPr>
              <a:t>could</a:t>
            </a:r>
            <a:r>
              <a:rPr lang="fr-BE" b="1" i="1" dirty="0" smtClean="0">
                <a:solidFill>
                  <a:srgbClr val="FF0000"/>
                </a:solidFill>
              </a:rPr>
              <a:t> </a:t>
            </a:r>
            <a:r>
              <a:rPr lang="fr-BE" b="1" i="1" dirty="0" err="1" smtClean="0">
                <a:solidFill>
                  <a:srgbClr val="FF0000"/>
                </a:solidFill>
              </a:rPr>
              <a:t>choose</a:t>
            </a:r>
            <a:r>
              <a:rPr lang="fr-BE" b="1" i="1" dirty="0" smtClean="0">
                <a:solidFill>
                  <a:srgbClr val="FF0000"/>
                </a:solidFill>
              </a:rPr>
              <a:t> </a:t>
            </a:r>
            <a:r>
              <a:rPr lang="fr-BE" b="1" i="1" dirty="0" err="1" smtClean="0">
                <a:solidFill>
                  <a:srgbClr val="FF0000"/>
                </a:solidFill>
              </a:rPr>
              <a:t>from</a:t>
            </a:r>
            <a:r>
              <a:rPr lang="fr-BE" b="1" i="1" dirty="0" smtClean="0">
                <a:solidFill>
                  <a:srgbClr val="FF0000"/>
                </a:solidFill>
              </a:rPr>
              <a:t> the </a:t>
            </a:r>
            <a:r>
              <a:rPr lang="fr-BE" b="1" i="1" dirty="0" err="1" smtClean="0">
                <a:solidFill>
                  <a:srgbClr val="FF0000"/>
                </a:solidFill>
              </a:rPr>
              <a:t>fullest</a:t>
            </a:r>
            <a:r>
              <a:rPr lang="fr-BE" b="1" i="1" dirty="0" smtClean="0">
                <a:solidFill>
                  <a:srgbClr val="FF0000"/>
                </a:solidFill>
              </a:rPr>
              <a:t> possible range of </a:t>
            </a:r>
            <a:r>
              <a:rPr lang="fr-BE" b="1" i="1" dirty="0" err="1" smtClean="0">
                <a:solidFill>
                  <a:srgbClr val="FF0000"/>
                </a:solidFill>
              </a:rPr>
              <a:t>goods</a:t>
            </a:r>
            <a:r>
              <a:rPr lang="fr-BE" b="1" i="1" dirty="0" smtClean="0">
                <a:solidFill>
                  <a:srgbClr val="FF0000"/>
                </a:solidFill>
              </a:rPr>
              <a:t> and services </a:t>
            </a:r>
            <a:r>
              <a:rPr lang="fr-BE" b="1" i="1" dirty="0" err="1" smtClean="0">
                <a:solidFill>
                  <a:srgbClr val="FF0000"/>
                </a:solidFill>
              </a:rPr>
              <a:t>from</a:t>
            </a:r>
            <a:r>
              <a:rPr lang="fr-BE" b="1" i="1" dirty="0" smtClean="0">
                <a:solidFill>
                  <a:srgbClr val="FF0000"/>
                </a:solidFill>
              </a:rPr>
              <a:t> </a:t>
            </a:r>
            <a:r>
              <a:rPr lang="fr-BE" b="1" i="1" dirty="0" err="1" smtClean="0">
                <a:solidFill>
                  <a:srgbClr val="FF0000"/>
                </a:solidFill>
              </a:rPr>
              <a:t>across</a:t>
            </a:r>
            <a:r>
              <a:rPr lang="fr-BE" b="1" i="1" dirty="0" smtClean="0">
                <a:solidFill>
                  <a:srgbClr val="FF0000"/>
                </a:solidFill>
              </a:rPr>
              <a:t> the </a:t>
            </a:r>
            <a:r>
              <a:rPr lang="fr-BE" b="1" i="1" dirty="0" err="1" smtClean="0">
                <a:solidFill>
                  <a:srgbClr val="FF0000"/>
                </a:solidFill>
              </a:rPr>
              <a:t>EU’s</a:t>
            </a:r>
            <a:r>
              <a:rPr lang="fr-BE" b="1" i="1" dirty="0" smtClean="0">
                <a:solidFill>
                  <a:srgbClr val="FF0000"/>
                </a:solidFill>
              </a:rPr>
              <a:t> 28 countries </a:t>
            </a:r>
            <a:r>
              <a:rPr lang="fr-BE" b="1" i="1" dirty="0" err="1" smtClean="0">
                <a:solidFill>
                  <a:srgbClr val="FF0000"/>
                </a:solidFill>
              </a:rPr>
              <a:t>when</a:t>
            </a:r>
            <a:r>
              <a:rPr lang="fr-BE" b="1" i="1" dirty="0" smtClean="0">
                <a:solidFill>
                  <a:srgbClr val="FF0000"/>
                </a:solidFill>
              </a:rPr>
              <a:t> shopping online”.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shopping – 1/2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352552"/>
            <a:ext cx="2304256" cy="1505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2334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8842" y="2204864"/>
            <a:ext cx="8623638" cy="3450696"/>
          </a:xfrm>
        </p:spPr>
        <p:txBody>
          <a:bodyPr/>
          <a:lstStyle/>
          <a:p>
            <a:r>
              <a:rPr lang="fr-BE" b="1" dirty="0" err="1"/>
              <a:t>However</a:t>
            </a:r>
            <a:r>
              <a:rPr lang="fr-BE" b="1" dirty="0"/>
              <a:t>, </a:t>
            </a:r>
            <a:r>
              <a:rPr lang="fr-BE" b="1" dirty="0" err="1"/>
              <a:t>according</a:t>
            </a:r>
            <a:r>
              <a:rPr lang="fr-BE" b="1" dirty="0"/>
              <a:t> to an ANEC </a:t>
            </a:r>
            <a:r>
              <a:rPr lang="fr-BE" b="1" dirty="0" err="1"/>
              <a:t>survey</a:t>
            </a:r>
            <a:r>
              <a:rPr lang="fr-BE" b="1" dirty="0"/>
              <a:t> of 4,135 </a:t>
            </a:r>
            <a:r>
              <a:rPr lang="fr-BE" b="1" dirty="0" err="1"/>
              <a:t>European</a:t>
            </a:r>
            <a:r>
              <a:rPr lang="fr-BE" b="1" dirty="0"/>
              <a:t> </a:t>
            </a:r>
            <a:r>
              <a:rPr lang="fr-BE" b="1" dirty="0" err="1"/>
              <a:t>consumers</a:t>
            </a:r>
            <a:r>
              <a:rPr lang="fr-BE" b="1" dirty="0"/>
              <a:t>, </a:t>
            </a:r>
            <a:endParaRPr lang="en-GB" dirty="0"/>
          </a:p>
          <a:p>
            <a:pPr lvl="1"/>
            <a:r>
              <a:rPr lang="fr-BE" b="1" dirty="0" err="1"/>
              <a:t>only</a:t>
            </a:r>
            <a:r>
              <a:rPr lang="fr-BE" b="1" dirty="0"/>
              <a:t> 10% </a:t>
            </a:r>
            <a:r>
              <a:rPr lang="fr-BE" b="1" dirty="0" err="1"/>
              <a:t>regularly</a:t>
            </a:r>
            <a:r>
              <a:rPr lang="fr-BE" b="1" dirty="0"/>
              <a:t> shop online </a:t>
            </a:r>
            <a:r>
              <a:rPr lang="fr-BE" b="1" dirty="0" err="1"/>
              <a:t>from</a:t>
            </a:r>
            <a:r>
              <a:rPr lang="fr-BE" b="1" dirty="0"/>
              <a:t> </a:t>
            </a:r>
            <a:r>
              <a:rPr lang="fr-BE" b="1" dirty="0" err="1"/>
              <a:t>other</a:t>
            </a:r>
            <a:r>
              <a:rPr lang="fr-BE" b="1" dirty="0"/>
              <a:t> EU </a:t>
            </a:r>
            <a:r>
              <a:rPr lang="fr-BE" b="1" dirty="0" smtClean="0"/>
              <a:t>countries,</a:t>
            </a:r>
          </a:p>
          <a:p>
            <a:pPr lvl="1"/>
            <a:r>
              <a:rPr lang="fr-BE" b="1" dirty="0" err="1" smtClean="0"/>
              <a:t>compared</a:t>
            </a:r>
            <a:r>
              <a:rPr lang="fr-BE" b="1" dirty="0" smtClean="0"/>
              <a:t> </a:t>
            </a:r>
            <a:r>
              <a:rPr lang="fr-BE" b="1" dirty="0"/>
              <a:t>to 63.4% </a:t>
            </a:r>
            <a:r>
              <a:rPr lang="fr-BE" b="1" dirty="0" err="1"/>
              <a:t>who</a:t>
            </a:r>
            <a:r>
              <a:rPr lang="fr-BE" b="1" dirty="0"/>
              <a:t> </a:t>
            </a:r>
            <a:r>
              <a:rPr lang="fr-BE" b="1" dirty="0" err="1"/>
              <a:t>regularly</a:t>
            </a:r>
            <a:r>
              <a:rPr lang="fr-BE" b="1" dirty="0"/>
              <a:t> shop online in </a:t>
            </a:r>
            <a:r>
              <a:rPr lang="fr-BE" b="1" dirty="0" err="1"/>
              <a:t>their</a:t>
            </a:r>
            <a:r>
              <a:rPr lang="fr-BE" b="1" dirty="0"/>
              <a:t> home </a:t>
            </a:r>
            <a:r>
              <a:rPr lang="fr-BE" b="1" dirty="0" smtClean="0"/>
              <a:t>country </a:t>
            </a:r>
            <a:r>
              <a:rPr lang="fr-BE" b="1" dirty="0"/>
              <a:t>(2016</a:t>
            </a:r>
            <a:r>
              <a:rPr lang="fr-BE" b="1" dirty="0" smtClean="0"/>
              <a:t>).</a:t>
            </a:r>
            <a:endParaRPr lang="en-GB" dirty="0"/>
          </a:p>
          <a:p>
            <a:r>
              <a:rPr lang="fr-BE" b="1" dirty="0"/>
              <a:t>The </a:t>
            </a:r>
            <a:r>
              <a:rPr lang="fr-BE" b="1" dirty="0" err="1"/>
              <a:t>findings</a:t>
            </a:r>
            <a:r>
              <a:rPr lang="fr-BE" b="1" dirty="0"/>
              <a:t> </a:t>
            </a:r>
            <a:r>
              <a:rPr lang="fr-BE" b="1" dirty="0" err="1"/>
              <a:t>also</a:t>
            </a:r>
            <a:r>
              <a:rPr lang="fr-BE" b="1" dirty="0"/>
              <a:t> </a:t>
            </a:r>
            <a:r>
              <a:rPr lang="fr-BE" b="1" dirty="0" err="1" smtClean="0"/>
              <a:t>indicate</a:t>
            </a:r>
            <a:r>
              <a:rPr lang="fr-BE" b="1" dirty="0" smtClean="0"/>
              <a:t> </a:t>
            </a:r>
            <a:r>
              <a:rPr lang="fr-BE" b="1" dirty="0" err="1"/>
              <a:t>that</a:t>
            </a:r>
            <a:r>
              <a:rPr lang="fr-BE" b="1" dirty="0"/>
              <a:t> </a:t>
            </a:r>
            <a:r>
              <a:rPr lang="fr-BE" b="1" dirty="0" err="1"/>
              <a:t>significant</a:t>
            </a:r>
            <a:r>
              <a:rPr lang="fr-BE" b="1" dirty="0"/>
              <a:t> </a:t>
            </a:r>
            <a:r>
              <a:rPr lang="fr-BE" b="1" dirty="0" err="1"/>
              <a:t>barriers</a:t>
            </a:r>
            <a:r>
              <a:rPr lang="fr-BE" b="1" dirty="0"/>
              <a:t> to cross-border online shopping </a:t>
            </a:r>
            <a:r>
              <a:rPr lang="fr-BE" b="1" dirty="0" err="1"/>
              <a:t>still</a:t>
            </a:r>
            <a:r>
              <a:rPr lang="fr-BE" b="1" dirty="0"/>
              <a:t> </a:t>
            </a:r>
            <a:r>
              <a:rPr lang="fr-BE" b="1" dirty="0" err="1"/>
              <a:t>exist</a:t>
            </a:r>
            <a:r>
              <a:rPr lang="fr-BE" b="1" dirty="0"/>
              <a:t>. 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shopping – 2/2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654" y="4437112"/>
            <a:ext cx="2587691" cy="246089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90928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844824"/>
            <a:ext cx="8208911" cy="4392488"/>
          </a:xfrm>
        </p:spPr>
        <p:txBody>
          <a:bodyPr>
            <a:normAutofit/>
          </a:bodyPr>
          <a:lstStyle/>
          <a:p>
            <a:pPr lvl="0"/>
            <a:r>
              <a:rPr lang="fr-BE" b="1" dirty="0" err="1"/>
              <a:t>Respondents</a:t>
            </a:r>
            <a:r>
              <a:rPr lang="fr-BE" b="1" dirty="0"/>
              <a:t> </a:t>
            </a:r>
            <a:r>
              <a:rPr lang="fr-BE" b="1" dirty="0" err="1"/>
              <a:t>who</a:t>
            </a:r>
            <a:r>
              <a:rPr lang="fr-BE" b="1" dirty="0"/>
              <a:t> have </a:t>
            </a:r>
            <a:r>
              <a:rPr lang="fr-BE" b="1" dirty="0" err="1"/>
              <a:t>never</a:t>
            </a:r>
            <a:r>
              <a:rPr lang="fr-BE" b="1" dirty="0"/>
              <a:t> </a:t>
            </a:r>
            <a:r>
              <a:rPr lang="fr-BE" b="1" dirty="0" err="1"/>
              <a:t>shopped</a:t>
            </a:r>
            <a:r>
              <a:rPr lang="fr-BE" b="1" dirty="0"/>
              <a:t> cross-border are </a:t>
            </a:r>
            <a:r>
              <a:rPr lang="fr-BE" b="1" dirty="0" err="1"/>
              <a:t>deterred</a:t>
            </a:r>
            <a:r>
              <a:rPr lang="fr-BE" b="1" dirty="0"/>
              <a:t> by a </a:t>
            </a:r>
            <a:r>
              <a:rPr lang="fr-BE" b="1" dirty="0" err="1"/>
              <a:t>lack</a:t>
            </a:r>
            <a:r>
              <a:rPr lang="fr-BE" b="1" dirty="0"/>
              <a:t> of </a:t>
            </a:r>
            <a:r>
              <a:rPr lang="fr-BE" b="1" dirty="0" err="1"/>
              <a:t>awareness</a:t>
            </a:r>
            <a:r>
              <a:rPr lang="fr-BE" b="1" dirty="0"/>
              <a:t> about: </a:t>
            </a:r>
            <a:endParaRPr lang="en-GB" dirty="0"/>
          </a:p>
          <a:p>
            <a:pPr lvl="1"/>
            <a:r>
              <a:rPr lang="fr-BE" b="1" dirty="0" err="1"/>
              <a:t>which</a:t>
            </a:r>
            <a:r>
              <a:rPr lang="fr-BE" b="1" dirty="0"/>
              <a:t> sites to use; </a:t>
            </a:r>
            <a:endParaRPr lang="en-GB" dirty="0"/>
          </a:p>
          <a:p>
            <a:pPr lvl="1"/>
            <a:r>
              <a:rPr lang="fr-BE" b="1" dirty="0"/>
              <a:t>the </a:t>
            </a:r>
            <a:r>
              <a:rPr lang="fr-BE" b="1" dirty="0" err="1"/>
              <a:t>potential</a:t>
            </a:r>
            <a:r>
              <a:rPr lang="fr-BE" b="1" dirty="0"/>
              <a:t> </a:t>
            </a:r>
            <a:r>
              <a:rPr lang="fr-BE" b="1" dirty="0" err="1"/>
              <a:t>benefits</a:t>
            </a:r>
            <a:r>
              <a:rPr lang="fr-BE" b="1" dirty="0"/>
              <a:t>; and </a:t>
            </a:r>
            <a:endParaRPr lang="en-GB" dirty="0"/>
          </a:p>
          <a:p>
            <a:pPr lvl="1"/>
            <a:r>
              <a:rPr lang="fr-BE" b="1" dirty="0" err="1"/>
              <a:t>their</a:t>
            </a:r>
            <a:r>
              <a:rPr lang="fr-BE" b="1" dirty="0"/>
              <a:t> </a:t>
            </a:r>
            <a:r>
              <a:rPr lang="fr-BE" b="1" dirty="0" err="1"/>
              <a:t>rights</a:t>
            </a:r>
            <a:r>
              <a:rPr lang="fr-BE" b="1" dirty="0"/>
              <a:t> as EU </a:t>
            </a:r>
            <a:r>
              <a:rPr lang="fr-BE" b="1" dirty="0" err="1"/>
              <a:t>consumers</a:t>
            </a:r>
            <a:r>
              <a:rPr lang="fr-BE" b="1" dirty="0"/>
              <a:t>. </a:t>
            </a:r>
            <a:endParaRPr lang="en-GB" dirty="0"/>
          </a:p>
          <a:p>
            <a:pPr lvl="0"/>
            <a:r>
              <a:rPr lang="fr-BE" b="1" dirty="0"/>
              <a:t>For </a:t>
            </a:r>
            <a:r>
              <a:rPr lang="fr-BE" b="1" dirty="0" err="1"/>
              <a:t>those</a:t>
            </a:r>
            <a:r>
              <a:rPr lang="fr-BE" b="1" dirty="0"/>
              <a:t> </a:t>
            </a:r>
            <a:r>
              <a:rPr lang="fr-BE" b="1" dirty="0" err="1"/>
              <a:t>who</a:t>
            </a:r>
            <a:r>
              <a:rPr lang="fr-BE" b="1" dirty="0"/>
              <a:t> have </a:t>
            </a:r>
            <a:r>
              <a:rPr lang="fr-BE" b="1" dirty="0" err="1"/>
              <a:t>shopped</a:t>
            </a:r>
            <a:r>
              <a:rPr lang="fr-BE" b="1" dirty="0"/>
              <a:t> cross-border, </a:t>
            </a:r>
            <a:r>
              <a:rPr lang="fr-BE" b="1" dirty="0" smtClean="0"/>
              <a:t>15.2</a:t>
            </a:r>
            <a:r>
              <a:rPr lang="fr-BE" b="1" dirty="0"/>
              <a:t>% have </a:t>
            </a:r>
            <a:r>
              <a:rPr lang="fr-BE" b="1" dirty="0" err="1"/>
              <a:t>experienced</a:t>
            </a:r>
            <a:r>
              <a:rPr lang="fr-BE" b="1" dirty="0"/>
              <a:t> </a:t>
            </a:r>
            <a:r>
              <a:rPr lang="fr-BE" b="1" dirty="0" err="1"/>
              <a:t>problems</a:t>
            </a:r>
            <a:r>
              <a:rPr lang="fr-BE" b="1" dirty="0"/>
              <a:t> </a:t>
            </a:r>
            <a:r>
              <a:rPr lang="fr-BE" b="1" dirty="0" err="1"/>
              <a:t>with</a:t>
            </a:r>
            <a:r>
              <a:rPr lang="fr-BE" b="1" dirty="0"/>
              <a:t> a transaction.</a:t>
            </a:r>
            <a:endParaRPr lang="en-GB" dirty="0"/>
          </a:p>
          <a:p>
            <a:r>
              <a:rPr lang="fr-BE" b="1" dirty="0" smtClean="0"/>
              <a:t>The reports of </a:t>
            </a:r>
            <a:r>
              <a:rPr lang="fr-BE" b="1" dirty="0"/>
              <a:t>MCA</a:t>
            </a:r>
            <a:r>
              <a:rPr lang="fr-BE" b="1" dirty="0" smtClean="0"/>
              <a:t>  </a:t>
            </a:r>
            <a:r>
              <a:rPr lang="fr-BE" b="1" dirty="0"/>
              <a:t>on the complaints and </a:t>
            </a:r>
            <a:r>
              <a:rPr lang="fr-BE" b="1" dirty="0" err="1"/>
              <a:t>enquiries</a:t>
            </a:r>
            <a:r>
              <a:rPr lang="fr-BE" b="1" dirty="0"/>
              <a:t> </a:t>
            </a:r>
            <a:r>
              <a:rPr lang="fr-BE" b="1" dirty="0" err="1"/>
              <a:t>received</a:t>
            </a:r>
            <a:r>
              <a:rPr lang="fr-BE" b="1" dirty="0"/>
              <a:t> </a:t>
            </a:r>
            <a:r>
              <a:rPr lang="fr-BE" b="1" dirty="0" err="1"/>
              <a:t>during</a:t>
            </a:r>
            <a:r>
              <a:rPr lang="fr-BE" b="1" dirty="0"/>
              <a:t> the first and last six </a:t>
            </a:r>
            <a:r>
              <a:rPr lang="fr-BE" b="1" dirty="0" err="1"/>
              <a:t>months</a:t>
            </a:r>
            <a:r>
              <a:rPr lang="fr-BE" b="1" dirty="0"/>
              <a:t> of 2017 have </a:t>
            </a:r>
            <a:r>
              <a:rPr lang="fr-BE" b="1" dirty="0" err="1"/>
              <a:t>also</a:t>
            </a:r>
            <a:r>
              <a:rPr lang="fr-BE" b="1" dirty="0"/>
              <a:t> </a:t>
            </a:r>
            <a:r>
              <a:rPr lang="fr-BE" b="1" dirty="0" err="1"/>
              <a:t>revealed</a:t>
            </a:r>
            <a:r>
              <a:rPr lang="fr-BE" b="1" dirty="0"/>
              <a:t> </a:t>
            </a:r>
            <a:r>
              <a:rPr lang="fr-BE" b="1" dirty="0" err="1"/>
              <a:t>similar</a:t>
            </a:r>
            <a:r>
              <a:rPr lang="fr-BE" b="1" dirty="0"/>
              <a:t> </a:t>
            </a:r>
            <a:r>
              <a:rPr lang="fr-BE" b="1" dirty="0" err="1"/>
              <a:t>problems</a:t>
            </a:r>
            <a:r>
              <a:rPr lang="fr-BE" b="1" dirty="0"/>
              <a:t> 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shopping challenges – 1/2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445224"/>
            <a:ext cx="2857500" cy="12858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93499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b="1" dirty="0" err="1"/>
              <a:t>Despite</a:t>
            </a:r>
            <a:r>
              <a:rPr lang="fr-BE" b="1" dirty="0"/>
              <a:t> </a:t>
            </a:r>
            <a:r>
              <a:rPr lang="fr-BE" b="1" dirty="0" err="1"/>
              <a:t>European</a:t>
            </a:r>
            <a:r>
              <a:rPr lang="fr-BE" b="1" dirty="0"/>
              <a:t> directives, </a:t>
            </a:r>
            <a:r>
              <a:rPr lang="fr-BE" b="1" dirty="0" err="1"/>
              <a:t>consumers</a:t>
            </a:r>
            <a:r>
              <a:rPr lang="fr-BE" b="1" dirty="0"/>
              <a:t> </a:t>
            </a:r>
            <a:r>
              <a:rPr lang="fr-BE" b="1" dirty="0" err="1"/>
              <a:t>still</a:t>
            </a:r>
            <a:r>
              <a:rPr lang="fr-BE" b="1" dirty="0"/>
              <a:t> face </a:t>
            </a:r>
            <a:r>
              <a:rPr lang="fr-BE" b="1" dirty="0" err="1"/>
              <a:t>difficulties</a:t>
            </a:r>
            <a:r>
              <a:rPr lang="fr-BE" b="1" dirty="0"/>
              <a:t> </a:t>
            </a:r>
            <a:r>
              <a:rPr lang="fr-BE" b="1" dirty="0" err="1"/>
              <a:t>placing</a:t>
            </a:r>
            <a:r>
              <a:rPr lang="fr-BE" b="1" dirty="0"/>
              <a:t> </a:t>
            </a:r>
            <a:r>
              <a:rPr lang="fr-BE" b="1" dirty="0" err="1"/>
              <a:t>orders</a:t>
            </a:r>
            <a:r>
              <a:rPr lang="fr-BE" b="1" dirty="0"/>
              <a:t> </a:t>
            </a:r>
            <a:r>
              <a:rPr lang="fr-BE" b="1" dirty="0" err="1"/>
              <a:t>with</a:t>
            </a:r>
            <a:r>
              <a:rPr lang="fr-BE" b="1" dirty="0"/>
              <a:t> </a:t>
            </a:r>
            <a:r>
              <a:rPr lang="fr-BE" b="1" dirty="0" err="1"/>
              <a:t>retailers</a:t>
            </a:r>
            <a:r>
              <a:rPr lang="fr-BE" b="1" dirty="0"/>
              <a:t> in </a:t>
            </a:r>
            <a:r>
              <a:rPr lang="fr-BE" b="1" dirty="0" err="1"/>
              <a:t>other</a:t>
            </a:r>
            <a:r>
              <a:rPr lang="fr-BE" b="1" dirty="0"/>
              <a:t> EU countries, </a:t>
            </a:r>
            <a:r>
              <a:rPr lang="fr-BE" b="1" dirty="0" err="1" smtClean="0"/>
              <a:t>such</a:t>
            </a:r>
            <a:r>
              <a:rPr lang="fr-BE" b="1" dirty="0" smtClean="0"/>
              <a:t> </a:t>
            </a:r>
            <a:r>
              <a:rPr lang="fr-BE" b="1" dirty="0"/>
              <a:t>as </a:t>
            </a:r>
            <a:endParaRPr lang="fr-BE" b="1" dirty="0" smtClean="0"/>
          </a:p>
          <a:p>
            <a:pPr lvl="1"/>
            <a:r>
              <a:rPr lang="fr-BE" b="1" dirty="0" err="1" smtClean="0"/>
              <a:t>refusal</a:t>
            </a:r>
            <a:r>
              <a:rPr lang="fr-BE" b="1" dirty="0" smtClean="0"/>
              <a:t> </a:t>
            </a:r>
            <a:r>
              <a:rPr lang="fr-BE" b="1" dirty="0"/>
              <a:t>to </a:t>
            </a:r>
            <a:r>
              <a:rPr lang="fr-BE" b="1" dirty="0" err="1"/>
              <a:t>deliver</a:t>
            </a:r>
            <a:r>
              <a:rPr lang="fr-BE" b="1" dirty="0"/>
              <a:t>, </a:t>
            </a:r>
            <a:endParaRPr lang="en-GB" dirty="0"/>
          </a:p>
          <a:p>
            <a:pPr lvl="1"/>
            <a:r>
              <a:rPr lang="fr-BE" b="1" dirty="0" err="1"/>
              <a:t>unfair</a:t>
            </a:r>
            <a:r>
              <a:rPr lang="fr-BE" b="1" dirty="0"/>
              <a:t> variations in </a:t>
            </a:r>
            <a:r>
              <a:rPr lang="fr-BE" b="1" dirty="0" err="1"/>
              <a:t>prices</a:t>
            </a:r>
            <a:r>
              <a:rPr lang="fr-BE" b="1" dirty="0"/>
              <a:t> and </a:t>
            </a:r>
            <a:endParaRPr lang="en-GB" dirty="0"/>
          </a:p>
          <a:p>
            <a:pPr lvl="1"/>
            <a:r>
              <a:rPr lang="fr-BE" b="1" dirty="0" err="1"/>
              <a:t>unclear</a:t>
            </a:r>
            <a:r>
              <a:rPr lang="fr-BE" b="1" dirty="0"/>
              <a:t> or </a:t>
            </a:r>
            <a:r>
              <a:rPr lang="fr-BE" b="1" dirty="0" err="1"/>
              <a:t>misleading</a:t>
            </a:r>
            <a:r>
              <a:rPr lang="fr-BE" b="1" dirty="0"/>
              <a:t> information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Online shopping </a:t>
            </a:r>
            <a:r>
              <a:rPr lang="en-GB" dirty="0" smtClean="0"/>
              <a:t>challenges – 2/2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661248"/>
            <a:ext cx="792088" cy="8170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4365104"/>
            <a:ext cx="973832" cy="10171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57602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204864"/>
            <a:ext cx="8496944" cy="4320480"/>
          </a:xfrm>
        </p:spPr>
        <p:txBody>
          <a:bodyPr>
            <a:normAutofit/>
          </a:bodyPr>
          <a:lstStyle/>
          <a:p>
            <a:pPr lvl="0"/>
            <a:r>
              <a:rPr lang="fr-BE" b="1" dirty="0" err="1"/>
              <a:t>Following</a:t>
            </a:r>
            <a:r>
              <a:rPr lang="fr-BE" b="1" dirty="0"/>
              <a:t> the </a:t>
            </a:r>
            <a:r>
              <a:rPr lang="fr-BE" b="1" dirty="0" err="1"/>
              <a:t>Communication’s</a:t>
            </a:r>
            <a:r>
              <a:rPr lang="fr-BE" b="1" dirty="0"/>
              <a:t> communication setting out a </a:t>
            </a:r>
            <a:r>
              <a:rPr lang="fr-BE" b="1" dirty="0" err="1"/>
              <a:t>strategy</a:t>
            </a:r>
            <a:r>
              <a:rPr lang="fr-BE" b="1" dirty="0"/>
              <a:t> for the digital single </a:t>
            </a:r>
            <a:r>
              <a:rPr lang="fr-BE" b="1" dirty="0" err="1"/>
              <a:t>market</a:t>
            </a:r>
            <a:r>
              <a:rPr lang="fr-BE" b="1" dirty="0"/>
              <a:t> (DSM), the Commission </a:t>
            </a:r>
            <a:r>
              <a:rPr lang="fr-BE" b="1" dirty="0" err="1"/>
              <a:t>is</a:t>
            </a:r>
            <a:r>
              <a:rPr lang="fr-BE" b="1" dirty="0"/>
              <a:t> </a:t>
            </a:r>
            <a:r>
              <a:rPr lang="fr-BE" b="1" dirty="0" err="1"/>
              <a:t>committed</a:t>
            </a:r>
            <a:r>
              <a:rPr lang="fr-BE" b="1" dirty="0"/>
              <a:t> to </a:t>
            </a:r>
            <a:r>
              <a:rPr lang="fr-BE" b="1" dirty="0" err="1"/>
              <a:t>undertake</a:t>
            </a:r>
            <a:r>
              <a:rPr lang="fr-BE" b="1" dirty="0"/>
              <a:t> a </a:t>
            </a:r>
            <a:r>
              <a:rPr lang="fr-BE" b="1" dirty="0" err="1"/>
              <a:t>comprehensive</a:t>
            </a:r>
            <a:r>
              <a:rPr lang="fr-BE" b="1" dirty="0"/>
              <a:t> </a:t>
            </a:r>
            <a:r>
              <a:rPr lang="fr-BE" b="1" dirty="0" err="1"/>
              <a:t>assessment</a:t>
            </a:r>
            <a:r>
              <a:rPr lang="fr-BE" b="1" dirty="0"/>
              <a:t> of the </a:t>
            </a:r>
            <a:r>
              <a:rPr lang="fr-BE" b="1" dirty="0" err="1"/>
              <a:t>role</a:t>
            </a:r>
            <a:r>
              <a:rPr lang="fr-BE" b="1" dirty="0"/>
              <a:t> of </a:t>
            </a:r>
            <a:r>
              <a:rPr lang="fr-BE" b="1" dirty="0" err="1"/>
              <a:t>platforms</a:t>
            </a:r>
            <a:r>
              <a:rPr lang="fr-BE" b="1" dirty="0"/>
              <a:t>, </a:t>
            </a:r>
            <a:r>
              <a:rPr lang="fr-BE" b="1" dirty="0" err="1"/>
              <a:t>including</a:t>
            </a:r>
            <a:r>
              <a:rPr lang="fr-BE" b="1" dirty="0"/>
              <a:t> in the sharing </a:t>
            </a:r>
            <a:r>
              <a:rPr lang="fr-BE" b="1" dirty="0" err="1"/>
              <a:t>economy</a:t>
            </a:r>
            <a:r>
              <a:rPr lang="fr-BE" b="1" dirty="0"/>
              <a:t>, and of online </a:t>
            </a:r>
            <a:r>
              <a:rPr lang="fr-BE" b="1" dirty="0" err="1"/>
              <a:t>intermediaries</a:t>
            </a:r>
            <a:r>
              <a:rPr lang="fr-BE" b="1" dirty="0"/>
              <a:t>.</a:t>
            </a:r>
            <a:endParaRPr lang="en-GB" dirty="0"/>
          </a:p>
          <a:p>
            <a:pPr lvl="0"/>
            <a:r>
              <a:rPr lang="fr-BE" b="1" dirty="0"/>
              <a:t>The </a:t>
            </a:r>
            <a:r>
              <a:rPr lang="fr-BE" b="1" dirty="0" err="1"/>
              <a:t>European</a:t>
            </a:r>
            <a:r>
              <a:rPr lang="fr-BE" b="1" dirty="0"/>
              <a:t> Commission has </a:t>
            </a:r>
            <a:r>
              <a:rPr lang="fr-BE" b="1" dirty="0" err="1"/>
              <a:t>also</a:t>
            </a:r>
            <a:r>
              <a:rPr lang="fr-BE" b="1" dirty="0"/>
              <a:t> </a:t>
            </a:r>
            <a:r>
              <a:rPr lang="fr-BE" b="1" dirty="0" err="1"/>
              <a:t>published</a:t>
            </a:r>
            <a:r>
              <a:rPr lang="fr-BE" b="1" dirty="0"/>
              <a:t> the </a:t>
            </a:r>
            <a:r>
              <a:rPr lang="fr-BE" b="1" dirty="0" err="1"/>
              <a:t>results</a:t>
            </a:r>
            <a:r>
              <a:rPr lang="fr-BE" b="1" dirty="0"/>
              <a:t> of </a:t>
            </a:r>
            <a:r>
              <a:rPr lang="fr-BE" b="1" dirty="0" err="1"/>
              <a:t>two</a:t>
            </a:r>
            <a:r>
              <a:rPr lang="fr-BE" b="1" dirty="0"/>
              <a:t> </a:t>
            </a:r>
            <a:r>
              <a:rPr lang="fr-BE" b="1" dirty="0" err="1"/>
              <a:t>Eurobarometer</a:t>
            </a:r>
            <a:r>
              <a:rPr lang="fr-BE" b="1" dirty="0"/>
              <a:t> </a:t>
            </a:r>
            <a:r>
              <a:rPr lang="fr-BE" b="1" dirty="0" err="1"/>
              <a:t>surveys</a:t>
            </a:r>
            <a:r>
              <a:rPr lang="fr-BE" b="1" dirty="0"/>
              <a:t> on the use of online </a:t>
            </a:r>
            <a:r>
              <a:rPr lang="fr-BE" b="1" dirty="0" err="1"/>
              <a:t>platforms</a:t>
            </a:r>
            <a:r>
              <a:rPr lang="fr-BE" b="1" dirty="0"/>
              <a:t> by </a:t>
            </a:r>
            <a:r>
              <a:rPr lang="fr-BE" b="1" dirty="0" err="1"/>
              <a:t>consumers</a:t>
            </a:r>
            <a:r>
              <a:rPr lang="fr-BE" b="1" dirty="0"/>
              <a:t> and </a:t>
            </a:r>
            <a:r>
              <a:rPr lang="fr-BE" b="1" dirty="0" err="1"/>
              <a:t>SMEs</a:t>
            </a:r>
            <a:r>
              <a:rPr lang="fr-BE" b="1" dirty="0"/>
              <a:t>. </a:t>
            </a:r>
            <a:endParaRPr lang="en-GB" dirty="0"/>
          </a:p>
          <a:p>
            <a:pPr lvl="0"/>
            <a:r>
              <a:rPr lang="fr-BE" b="1" dirty="0" err="1"/>
              <a:t>Such</a:t>
            </a:r>
            <a:r>
              <a:rPr lang="fr-BE" b="1" dirty="0"/>
              <a:t> </a:t>
            </a:r>
            <a:r>
              <a:rPr lang="fr-BE" b="1" dirty="0" err="1"/>
              <a:t>platforms</a:t>
            </a:r>
            <a:r>
              <a:rPr lang="fr-BE" b="1" dirty="0"/>
              <a:t> </a:t>
            </a:r>
            <a:r>
              <a:rPr lang="fr-BE" b="1" dirty="0" err="1"/>
              <a:t>include</a:t>
            </a:r>
            <a:r>
              <a:rPr lang="fr-BE" b="1" dirty="0"/>
              <a:t> online </a:t>
            </a:r>
            <a:r>
              <a:rPr lang="fr-BE" b="1" dirty="0" err="1"/>
              <a:t>marketplaces</a:t>
            </a:r>
            <a:r>
              <a:rPr lang="fr-BE" b="1" dirty="0"/>
              <a:t>, </a:t>
            </a:r>
            <a:r>
              <a:rPr lang="fr-BE" b="1" dirty="0" err="1"/>
              <a:t>search</a:t>
            </a:r>
            <a:r>
              <a:rPr lang="fr-BE" b="1" dirty="0"/>
              <a:t> </a:t>
            </a:r>
            <a:r>
              <a:rPr lang="fr-BE" b="1" dirty="0" err="1"/>
              <a:t>engines</a:t>
            </a:r>
            <a:r>
              <a:rPr lang="fr-BE" b="1" dirty="0"/>
              <a:t>, </a:t>
            </a:r>
            <a:r>
              <a:rPr lang="fr-BE" b="1" dirty="0" err="1"/>
              <a:t>payment</a:t>
            </a:r>
            <a:r>
              <a:rPr lang="fr-BE" b="1" dirty="0"/>
              <a:t> </a:t>
            </a:r>
            <a:r>
              <a:rPr lang="fr-BE" b="1" dirty="0" err="1"/>
              <a:t>systems</a:t>
            </a:r>
            <a:r>
              <a:rPr lang="fr-BE" b="1" dirty="0"/>
              <a:t>, social media, and </a:t>
            </a:r>
            <a:r>
              <a:rPr lang="fr-BE" b="1" dirty="0" err="1"/>
              <a:t>video</a:t>
            </a:r>
            <a:r>
              <a:rPr lang="fr-BE" b="1" dirty="0"/>
              <a:t> and content-sharing sites.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European Commission initiatives on Online platforms – 1/2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492896"/>
            <a:ext cx="8136904" cy="3888432"/>
          </a:xfrm>
        </p:spPr>
        <p:txBody>
          <a:bodyPr>
            <a:normAutofit/>
          </a:bodyPr>
          <a:lstStyle/>
          <a:p>
            <a:r>
              <a:rPr lang="fr-BE" b="1" dirty="0" smtClean="0"/>
              <a:t>The </a:t>
            </a:r>
            <a:r>
              <a:rPr lang="fr-BE" b="1" dirty="0"/>
              <a:t>Communication </a:t>
            </a:r>
            <a:r>
              <a:rPr lang="fr-BE" b="1" dirty="0" smtClean="0"/>
              <a:t>on </a:t>
            </a:r>
            <a:r>
              <a:rPr lang="en-GB" dirty="0" smtClean="0"/>
              <a:t>“</a:t>
            </a:r>
            <a:r>
              <a:rPr lang="en-GB" b="1" i="1" dirty="0" smtClean="0">
                <a:solidFill>
                  <a:srgbClr val="FF0000"/>
                </a:solidFill>
              </a:rPr>
              <a:t>Online Platforms and the Digital Single Market Opportunities and Challenges for Europe</a:t>
            </a:r>
            <a:r>
              <a:rPr lang="en-GB" dirty="0" smtClean="0"/>
              <a:t>” </a:t>
            </a:r>
            <a:r>
              <a:rPr lang="fr-BE" b="1" dirty="0" err="1" smtClean="0"/>
              <a:t>underlines</a:t>
            </a:r>
            <a:r>
              <a:rPr lang="fr-BE" b="1" dirty="0" smtClean="0"/>
              <a:t> </a:t>
            </a:r>
            <a:r>
              <a:rPr lang="fr-BE" b="1" dirty="0"/>
              <a:t>the </a:t>
            </a:r>
            <a:r>
              <a:rPr lang="fr-BE" b="1" dirty="0" err="1"/>
              <a:t>need</a:t>
            </a:r>
            <a:r>
              <a:rPr lang="fr-BE" b="1" dirty="0"/>
              <a:t> to </a:t>
            </a:r>
            <a:r>
              <a:rPr lang="fr-BE" b="1" dirty="0" err="1"/>
              <a:t>adopt</a:t>
            </a:r>
            <a:r>
              <a:rPr lang="fr-BE" b="1" dirty="0"/>
              <a:t> </a:t>
            </a:r>
            <a:r>
              <a:rPr lang="fr-BE" b="1" dirty="0" err="1"/>
              <a:t>policy</a:t>
            </a:r>
            <a:r>
              <a:rPr lang="fr-BE" b="1" dirty="0"/>
              <a:t> and </a:t>
            </a:r>
            <a:r>
              <a:rPr lang="fr-BE" b="1" dirty="0" err="1"/>
              <a:t>regulatory</a:t>
            </a:r>
            <a:r>
              <a:rPr lang="fr-BE" b="1" dirty="0"/>
              <a:t> </a:t>
            </a:r>
            <a:r>
              <a:rPr lang="fr-BE" b="1" dirty="0" err="1"/>
              <a:t>approaches</a:t>
            </a:r>
            <a:r>
              <a:rPr lang="fr-BE" b="1" dirty="0"/>
              <a:t> </a:t>
            </a:r>
            <a:r>
              <a:rPr lang="fr-BE" b="1" dirty="0" err="1"/>
              <a:t>that</a:t>
            </a:r>
            <a:r>
              <a:rPr lang="fr-BE" b="1" dirty="0"/>
              <a:t> </a:t>
            </a:r>
            <a:r>
              <a:rPr lang="fr-BE" b="1" dirty="0" err="1"/>
              <a:t>respond</a:t>
            </a:r>
            <a:r>
              <a:rPr lang="fr-BE" b="1" dirty="0"/>
              <a:t> </a:t>
            </a:r>
            <a:r>
              <a:rPr lang="fr-BE" b="1" dirty="0" err="1"/>
              <a:t>directly</a:t>
            </a:r>
            <a:r>
              <a:rPr lang="fr-BE" b="1" dirty="0"/>
              <a:t> to the challenges, and </a:t>
            </a:r>
            <a:r>
              <a:rPr lang="fr-BE" b="1" dirty="0" err="1"/>
              <a:t>which</a:t>
            </a:r>
            <a:r>
              <a:rPr lang="fr-BE" b="1" dirty="0"/>
              <a:t> are flexible and future-proof</a:t>
            </a:r>
            <a:r>
              <a:rPr lang="fr-BE" b="1" dirty="0" smtClean="0"/>
              <a:t>.</a:t>
            </a:r>
            <a:endParaRPr lang="en-GB" dirty="0" smtClean="0"/>
          </a:p>
          <a:p>
            <a:pPr marL="0" indent="0">
              <a:buNone/>
            </a:pPr>
            <a:endParaRPr lang="en-GB" b="1" dirty="0"/>
          </a:p>
          <a:p>
            <a:r>
              <a:rPr lang="fr-BE" b="1" dirty="0" err="1"/>
              <a:t>Currently</a:t>
            </a:r>
            <a:r>
              <a:rPr lang="fr-BE" b="1" dirty="0"/>
              <a:t> the information </a:t>
            </a:r>
            <a:r>
              <a:rPr lang="fr-BE" b="1" dirty="0" err="1"/>
              <a:t>from</a:t>
            </a:r>
            <a:r>
              <a:rPr lang="fr-BE" b="1" dirty="0"/>
              <a:t> the EU Commission and </a:t>
            </a:r>
            <a:r>
              <a:rPr lang="fr-BE" b="1" dirty="0" err="1"/>
              <a:t>from</a:t>
            </a:r>
            <a:r>
              <a:rPr lang="fr-BE" b="1" dirty="0"/>
              <a:t> </a:t>
            </a:r>
            <a:r>
              <a:rPr lang="fr-BE" b="1" dirty="0" err="1"/>
              <a:t>other</a:t>
            </a:r>
            <a:r>
              <a:rPr lang="fr-BE" b="1" dirty="0"/>
              <a:t> sources </a:t>
            </a:r>
            <a:r>
              <a:rPr lang="fr-BE" b="1" dirty="0" err="1"/>
              <a:t>is</a:t>
            </a:r>
            <a:r>
              <a:rPr lang="fr-BE" b="1" dirty="0"/>
              <a:t> </a:t>
            </a:r>
            <a:r>
              <a:rPr lang="fr-BE" b="1" dirty="0" err="1"/>
              <a:t>directed</a:t>
            </a:r>
            <a:r>
              <a:rPr lang="fr-BE" b="1" dirty="0"/>
              <a:t> more to business and </a:t>
            </a:r>
            <a:r>
              <a:rPr lang="fr-BE" b="1" dirty="0" err="1"/>
              <a:t>SMEs</a:t>
            </a:r>
            <a:r>
              <a:rPr lang="fr-BE" b="1" dirty="0"/>
              <a:t>. </a:t>
            </a:r>
          </a:p>
          <a:p>
            <a:pPr marL="0" indent="0">
              <a:buNone/>
            </a:pPr>
            <a:r>
              <a:rPr lang="fr-BE" b="1" dirty="0"/>
              <a:t> 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European Commission initiatives on Online </a:t>
            </a:r>
            <a:r>
              <a:rPr lang="en-GB" dirty="0" smtClean="0"/>
              <a:t>platforms – 2/2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801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1545</Words>
  <Application>Microsoft Office PowerPoint</Application>
  <PresentationFormat>On-screen Show (4:3)</PresentationFormat>
  <Paragraphs>170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Waveform</vt:lpstr>
      <vt:lpstr>World Consumer Day Malta Conference: Making Digital Marketplaces Fairer   15 March 2018    Consumers:  stakeholders in online platforms</vt:lpstr>
      <vt:lpstr>The Association for Consumer Rights MALTA  (ACR)</vt:lpstr>
      <vt:lpstr>Background: European consumers are now living in a digital age. </vt:lpstr>
      <vt:lpstr>Online shopping – 1/2</vt:lpstr>
      <vt:lpstr>Online shopping – 2/2</vt:lpstr>
      <vt:lpstr>Online shopping challenges – 1/2</vt:lpstr>
      <vt:lpstr>Online shopping challenges – 2/2</vt:lpstr>
      <vt:lpstr>European Commission initiatives on Online platforms – 1/2</vt:lpstr>
      <vt:lpstr>European Commission initiatives on Online platforms – 2/2</vt:lpstr>
      <vt:lpstr>Concerns of consumers</vt:lpstr>
      <vt:lpstr>1. Connectivity and Inclusion</vt:lpstr>
      <vt:lpstr>2. Information and Transparency</vt:lpstr>
      <vt:lpstr>2. Information and Transparency</vt:lpstr>
      <vt:lpstr>3. Ownership and Use</vt:lpstr>
      <vt:lpstr>4. Security and safety - 1/2 </vt:lpstr>
      <vt:lpstr>4. Security and safety - 2/2</vt:lpstr>
      <vt:lpstr>5. Complaints handling and redress - 1/3</vt:lpstr>
      <vt:lpstr>5. Complaints handling and redress - 2/3</vt:lpstr>
      <vt:lpstr>5. Complaints handling and redress - 3/3</vt:lpstr>
      <vt:lpstr>Effective Data Protection Rules – 1/2 </vt:lpstr>
      <vt:lpstr>Effective Data Protection Rules - 2/2 </vt:lpstr>
      <vt:lpstr>Digital  Education and Awareness – 1/2</vt:lpstr>
      <vt:lpstr>Digital  Education and Awareness – 2/2</vt:lpstr>
      <vt:lpstr>Conclusion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Consumer Day 15 March 2018     Consumers- stakeholders in online platforms</dc:title>
  <dc:creator>caroline attard</dc:creator>
  <cp:lastModifiedBy>caroline attard</cp:lastModifiedBy>
  <cp:revision>23</cp:revision>
  <dcterms:created xsi:type="dcterms:W3CDTF">2018-03-05T20:20:15Z</dcterms:created>
  <dcterms:modified xsi:type="dcterms:W3CDTF">2018-03-06T17:11:57Z</dcterms:modified>
</cp:coreProperties>
</file>